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6.jpg" ContentType="image/jpg"/>
  <Override PartName="/ppt/media/image16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  <p:sldMasterId id="2147483689" r:id="rId2"/>
    <p:sldMasterId id="2147483701" r:id="rId3"/>
    <p:sldMasterId id="2147483713" r:id="rId4"/>
  </p:sldMasterIdLst>
  <p:notesMasterIdLst>
    <p:notesMasterId r:id="rId52"/>
  </p:notesMasterIdLst>
  <p:sldIdLst>
    <p:sldId id="256" r:id="rId5"/>
    <p:sldId id="257" r:id="rId6"/>
    <p:sldId id="273" r:id="rId7"/>
    <p:sldId id="274" r:id="rId8"/>
    <p:sldId id="313" r:id="rId9"/>
    <p:sldId id="314" r:id="rId10"/>
    <p:sldId id="316" r:id="rId11"/>
    <p:sldId id="317" r:id="rId12"/>
    <p:sldId id="330" r:id="rId13"/>
    <p:sldId id="331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32" r:id="rId23"/>
    <p:sldId id="275" r:id="rId24"/>
    <p:sldId id="276" r:id="rId25"/>
    <p:sldId id="277" r:id="rId26"/>
    <p:sldId id="278" r:id="rId27"/>
    <p:sldId id="285" r:id="rId28"/>
    <p:sldId id="311" r:id="rId29"/>
    <p:sldId id="292" r:id="rId30"/>
    <p:sldId id="298" r:id="rId31"/>
    <p:sldId id="300" r:id="rId32"/>
    <p:sldId id="299" r:id="rId33"/>
    <p:sldId id="293" r:id="rId34"/>
    <p:sldId id="294" r:id="rId35"/>
    <p:sldId id="301" r:id="rId36"/>
    <p:sldId id="295" r:id="rId37"/>
    <p:sldId id="296" r:id="rId38"/>
    <p:sldId id="302" r:id="rId39"/>
    <p:sldId id="297" r:id="rId40"/>
    <p:sldId id="291" r:id="rId41"/>
    <p:sldId id="304" r:id="rId42"/>
    <p:sldId id="305" r:id="rId43"/>
    <p:sldId id="306" r:id="rId44"/>
    <p:sldId id="307" r:id="rId45"/>
    <p:sldId id="308" r:id="rId46"/>
    <p:sldId id="309" r:id="rId47"/>
    <p:sldId id="335" r:id="rId48"/>
    <p:sldId id="334" r:id="rId49"/>
    <p:sldId id="336" r:id="rId50"/>
    <p:sldId id="310" r:id="rId5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ZapfHumnst Dm BT" panose="020B0602050508020304"/>
      <p:regular r:id="rId57"/>
      <p:italic r:id="rId58"/>
    </p:embeddedFont>
    <p:embeddedFont>
      <p:font typeface="ＭＳ Ｐゴシック" panose="020B0600070205080204" pitchFamily="34" charset="-128"/>
      <p:regular r:id="rId59"/>
    </p:embeddedFont>
    <p:embeddedFont>
      <p:font typeface="ZapfHumnst BT" panose="020B0502050508020304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8080"/>
    <a:srgbClr val="003399"/>
    <a:srgbClr val="003366"/>
    <a:srgbClr val="FF0066"/>
    <a:srgbClr val="FF3300"/>
    <a:srgbClr val="00FF00"/>
    <a:srgbClr val="FF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 autoAdjust="0"/>
    <p:restoredTop sz="92022" autoAdjust="0"/>
  </p:normalViewPr>
  <p:slideViewPr>
    <p:cSldViewPr>
      <p:cViewPr>
        <p:scale>
          <a:sx n="70" d="100"/>
          <a:sy n="70" d="100"/>
        </p:scale>
        <p:origin x="1026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ffectLst/>
                <a:latin typeface="ZapfHumnst Dm BT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ffectLst/>
                <a:latin typeface="ZapfHumnst Dm BT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5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75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ffectLst/>
                <a:latin typeface="ZapfHumnst Dm BT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5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ffectLst/>
                <a:latin typeface="ZapfHumnst Dm BT" pitchFamily="34" charset="0"/>
              </a:defRPr>
            </a:lvl1pPr>
          </a:lstStyle>
          <a:p>
            <a:pPr>
              <a:defRPr/>
            </a:pPr>
            <a:fld id="{95715274-7082-483C-B170-03661A24BB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ZapfHumnst B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ZapfHumnst B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ZapfHumnst B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ZapfHumnst B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ZapfHumnst B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715274-7082-483C-B170-03661A24BB6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36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715274-7082-483C-B170-03661A24BB6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50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715274-7082-483C-B170-03661A24BB6B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26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4EFB5-6812-4202-8A79-49D6C6C8474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43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B694C-3D34-4DA6-807B-ECD31E36059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45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AAA23-C8AD-4FF4-80E5-F2B34EA04DE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901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7219" y="540123"/>
            <a:ext cx="7405832" cy="5065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77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82057" y="4441563"/>
            <a:ext cx="717988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6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77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682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BF1DB5A-9626-4815-8003-3A8D46C46E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861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8193B35-C4D2-4C6D-8B62-E362C7D2D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661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0BB1C9CD-D9B5-42B8-B80C-B21BD4C44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455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4D97943-A8DC-4D28-BD15-3FD8C949D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774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9640D2E-8E83-4B08-A6E7-D3701C183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13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91C1DAA-EEC4-42D7-AA12-674CA8C46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25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0112-74FE-4582-83A6-9AEC0A46460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826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1F08501-0B61-4005-B8B2-E78DCC5D36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27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77F4D56-6FC1-4E97-9095-21A4DB699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075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9AC6B20-45F2-40B5-99BC-8B60272F5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531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BA5192A-973B-4A38-AF69-BBACB61838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910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AE9DD3F-2513-4183-8B6D-D954AD0433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87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C77E3-48CF-473C-B8B5-B02675D7DB37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24A87-E0BA-4755-AA68-6B55DC195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897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762AE-4B17-43FB-978D-9D24C3DE66FC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AE9CF-532B-4FB3-B05F-B7003F4A3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165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F5113-D04A-46B8-8C90-E5A4DB2DBD15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7F70C-2CF5-4DBC-A8AA-43E82F5475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911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D4FE1-3601-4B70-9523-48D55A6641A4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D16C4-A8CD-48B6-AF09-D8436F2043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10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0F89E-0C21-4C0C-9074-5CF249F540C4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CE264B-58EC-4A4A-9C20-1652962410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0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DFF75-2409-4A86-BD59-3C9E56D1467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29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75433-978D-4E03-B21B-7DE3955985F7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ED085-20D6-4C44-A92D-057AB994C7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43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AC2CC-8EAB-42E4-9BD3-8DC1DC0B8807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9F14B-2B1F-4AD2-9A90-134AC14FF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166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09DE4-19CC-4D9D-92A3-32DC2F2D00B7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EF294-2F3C-44E8-B70A-3FD638D5C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301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87C5-0AF8-4CF8-BF7F-E6D5DD5D511E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19C78-56F9-46C2-9870-073EE5495A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765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5DAF-409B-4EBA-8D4E-4450ADBD6239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7D076-F7DE-4B9A-8D4E-90F3EDE083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2098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C51E-677C-43DD-8217-9EBE7C4A437E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87D6F7-FD54-44DF-96A4-37698D08BA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6305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25A21-6DB2-46EB-8E92-A74B9AB183A9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AC2F2B-E719-4F03-B5C3-ADEFC8201C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837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5F84B-42D5-4B3E-8CA2-E76D8F48557E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F385C-3E55-427E-9700-DEDB00074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837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F343B-109F-4D83-B56E-986111CB42CD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9FFEB-7693-49D9-8A27-08E07E558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948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86C6-10E0-43BA-B694-498B22EDBCD3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5ADB5-BF7F-45D0-8746-C6D534A8CF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91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A3954-09A6-4BBA-BB98-E90805FEFD4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0562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EAD5C-5A7B-4161-8936-39A76CDBCF57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05D32-43DA-4D5B-97FA-0662C60574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8925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987B5-9275-4453-A7FE-BD356CDBEC7A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6660F-FDEC-4C19-9EB6-7262C614D4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038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DE06B-8AF9-4B95-A4D4-C4876810D54F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AEBFE-13BD-4CDF-A5F9-1B6ABE5E7A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206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25AC4-1F26-4669-8066-9F574E62F5E5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15820-ED73-4606-B59C-A36C7EFD6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418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18B9-917A-4577-A574-CB9C3683BE6F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3936A-A1EF-4EB1-ABC3-4E6739EB71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1618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49266-5CD9-47D7-A920-6919950B3B10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D3B52-C7DB-420A-8D1A-AC1462677F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1042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A7929-C621-4E44-BE98-B5FB3C644DC5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361EA-A5EB-4235-A85B-00B5D277B1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065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BB07E-0CDC-44EB-94DC-83115D9BEE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70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9240E-68CE-4569-B879-9F0658535E4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17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6DC09-0A03-4A66-BF69-FBD089308F3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7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A9004-680D-4359-A838-70EECF888AF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97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3F3EE-A27F-42C0-95C1-B45D3A148D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28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B24334D-3FC2-48FF-9441-F59656113B0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96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725" r:id="rId12"/>
    <p:sldLayoutId id="2147483726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C6262994-96C1-4096-867C-BC48AEBBF5D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 b="1">
              <a:solidFill>
                <a:srgbClr val="000000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1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CA5CD559-A1E6-4B04-BA65-E9ACA44EC0F9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1CB7E046-78E3-4642-AF96-BAB624FFA0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67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277C45B6-3700-4E8F-B6BD-1D557205F15D}" type="datetimeFigureOut">
              <a:rPr lang="en-US"/>
              <a:pPr>
                <a:defRPr/>
              </a:pPr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D828AC1-02C5-475B-A011-F49948E89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39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21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625642" y="89117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Feature Detection and Mapping</a:t>
            </a:r>
            <a:endParaRPr lang="en-US" altLang="en-US" dirty="0" smtClean="0">
              <a:sym typeface="Symbol" panose="05050102010706020507" pitchFamily="18" charset="2"/>
            </a:endParaRPr>
          </a:p>
        </p:txBody>
      </p:sp>
      <p:sp>
        <p:nvSpPr>
          <p:cNvPr id="299022" name="Rectangle 1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928914" y="4028322"/>
            <a:ext cx="685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With material from </a:t>
            </a:r>
          </a:p>
          <a:p>
            <a:pPr algn="ctr"/>
            <a:r>
              <a:rPr lang="en-US" dirty="0" smtClean="0"/>
              <a:t>https</a:t>
            </a:r>
            <a:r>
              <a:rPr lang="en-US" dirty="0"/>
              <a:t>://opencv-python-tutroals.readthedocs.io/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276727" y="229594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3200" dirty="0" smtClean="0">
                <a:solidFill>
                  <a:srgbClr val="003399"/>
                </a:solidFill>
                <a:sym typeface="Symbol" panose="05050102010706020507" pitchFamily="18" charset="2"/>
              </a:rPr>
              <a:t>ENGR 430 Computer Vision</a:t>
            </a:r>
          </a:p>
          <a:p>
            <a:pPr>
              <a:defRPr/>
            </a:pPr>
            <a:r>
              <a:rPr lang="en-US" altLang="en-US" sz="3200" dirty="0" smtClean="0">
                <a:solidFill>
                  <a:srgbClr val="003399"/>
                </a:solidFill>
                <a:sym typeface="Symbol" panose="05050102010706020507" pitchFamily="18" charset="2"/>
              </a:rPr>
              <a:t>Matthew Stein</a:t>
            </a:r>
          </a:p>
          <a:p>
            <a:pPr>
              <a:defRPr/>
            </a:pPr>
            <a:r>
              <a:rPr lang="en-US" altLang="en-US" sz="3200" dirty="0" smtClean="0">
                <a:solidFill>
                  <a:srgbClr val="003399"/>
                </a:solidFill>
                <a:sym typeface="Symbol" panose="05050102010706020507" pitchFamily="18" charset="2"/>
              </a:rPr>
              <a:t>Roger Williams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Edge </a:t>
            </a:r>
            <a:r>
              <a:rPr lang="en-US" dirty="0" smtClean="0"/>
              <a:t>Detector (Repeat)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40" y="1600200"/>
            <a:ext cx="631572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5610171"/>
            <a:ext cx="100404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</a:t>
            </a:r>
            <a:r>
              <a:rPr sz="1235" b="1" spc="-31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Collins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562310"/>
            <a:ext cx="7242361" cy="5002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-6" baseline="55555" dirty="0">
                <a:solidFill>
                  <a:srgbClr val="B61A2B"/>
                </a:solidFill>
              </a:rPr>
              <a:t>CSE486,</a:t>
            </a:r>
            <a:r>
              <a:rPr sz="1853" spc="13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Penn</a:t>
            </a:r>
            <a:r>
              <a:rPr sz="1853" spc="6" baseline="55555" dirty="0">
                <a:solidFill>
                  <a:srgbClr val="B61A2B"/>
                </a:solidFill>
              </a:rPr>
              <a:t> </a:t>
            </a:r>
            <a:r>
              <a:rPr sz="1853" spc="-814" baseline="55555" dirty="0">
                <a:solidFill>
                  <a:srgbClr val="B61A2B"/>
                </a:solidFill>
              </a:rPr>
              <a:t>S</a:t>
            </a:r>
            <a:r>
              <a:rPr sz="3177" spc="-702" dirty="0"/>
              <a:t>I</a:t>
            </a:r>
            <a:r>
              <a:rPr sz="1853" spc="-6" baseline="55555" dirty="0">
                <a:solidFill>
                  <a:srgbClr val="B61A2B"/>
                </a:solidFill>
              </a:rPr>
              <a:t>t</a:t>
            </a:r>
            <a:r>
              <a:rPr sz="1853" spc="-502" baseline="55555" dirty="0">
                <a:solidFill>
                  <a:srgbClr val="B61A2B"/>
                </a:solidFill>
              </a:rPr>
              <a:t>a</a:t>
            </a:r>
            <a:r>
              <a:rPr sz="3177" spc="-1438" dirty="0"/>
              <a:t>n</a:t>
            </a:r>
            <a:r>
              <a:rPr sz="1853" spc="-6" baseline="55555" dirty="0">
                <a:solidFill>
                  <a:srgbClr val="B61A2B"/>
                </a:solidFill>
              </a:rPr>
              <a:t>te</a:t>
            </a:r>
            <a:r>
              <a:rPr sz="1853" spc="-184" baseline="55555" dirty="0">
                <a:solidFill>
                  <a:srgbClr val="B61A2B"/>
                </a:solidFill>
              </a:rPr>
              <a:t> </a:t>
            </a:r>
            <a:r>
              <a:rPr sz="3177" spc="-4" dirty="0"/>
              <a:t>tuitiv</a:t>
            </a:r>
            <a:r>
              <a:rPr sz="3177" dirty="0"/>
              <a:t>e</a:t>
            </a:r>
            <a:r>
              <a:rPr sz="3177" spc="-4" dirty="0"/>
              <a:t> Wa</a:t>
            </a:r>
            <a:r>
              <a:rPr sz="3177" dirty="0"/>
              <a:t>y</a:t>
            </a:r>
            <a:r>
              <a:rPr sz="3177" spc="-4" dirty="0"/>
              <a:t> t</a:t>
            </a:r>
            <a:r>
              <a:rPr sz="3177" dirty="0"/>
              <a:t>o</a:t>
            </a:r>
            <a:r>
              <a:rPr sz="3177" spc="-4" dirty="0"/>
              <a:t> Understan</a:t>
            </a:r>
            <a:r>
              <a:rPr sz="3177" dirty="0"/>
              <a:t>d</a:t>
            </a:r>
            <a:r>
              <a:rPr sz="3177" spc="-4" dirty="0"/>
              <a:t> Harris</a:t>
            </a:r>
            <a:endParaRPr sz="3177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620931" y="1115193"/>
            <a:ext cx="7261412" cy="4695214"/>
          </a:xfrm>
          <a:prstGeom prst="rect">
            <a:avLst/>
          </a:prstGeom>
        </p:spPr>
        <p:txBody>
          <a:bodyPr vert="horz" wrap="square" lIns="0" tIns="11766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2880" marR="449940">
              <a:spcBef>
                <a:spcPts val="93"/>
              </a:spcBef>
            </a:pPr>
            <a:r>
              <a:rPr spc="-4" dirty="0"/>
              <a:t>Treat gradient vectors </a:t>
            </a:r>
            <a:r>
              <a:rPr dirty="0"/>
              <a:t>as a </a:t>
            </a:r>
            <a:r>
              <a:rPr spc="-4" dirty="0"/>
              <a:t>set </a:t>
            </a:r>
            <a:r>
              <a:rPr dirty="0"/>
              <a:t>of </a:t>
            </a:r>
            <a:r>
              <a:rPr spc="-4" dirty="0"/>
              <a:t>(dx,dy) </a:t>
            </a:r>
            <a:r>
              <a:rPr spc="-9" dirty="0"/>
              <a:t>points  </a:t>
            </a:r>
            <a:r>
              <a:rPr spc="-4" dirty="0"/>
              <a:t>with </a:t>
            </a:r>
            <a:r>
              <a:rPr dirty="0"/>
              <a:t>a </a:t>
            </a:r>
            <a:r>
              <a:rPr spc="-4" dirty="0"/>
              <a:t>center </a:t>
            </a:r>
            <a:r>
              <a:rPr dirty="0"/>
              <a:t>of mass </a:t>
            </a:r>
            <a:r>
              <a:rPr spc="-4" dirty="0"/>
              <a:t>defined </a:t>
            </a:r>
            <a:r>
              <a:rPr dirty="0"/>
              <a:t>as </a:t>
            </a:r>
            <a:r>
              <a:rPr spc="-4" dirty="0"/>
              <a:t>being </a:t>
            </a:r>
            <a:r>
              <a:rPr dirty="0"/>
              <a:t>at</a:t>
            </a:r>
            <a:r>
              <a:rPr spc="-9" dirty="0"/>
              <a:t> </a:t>
            </a:r>
            <a:r>
              <a:rPr spc="-4" dirty="0"/>
              <a:t>(0,0).</a:t>
            </a:r>
          </a:p>
          <a:p>
            <a:pPr marL="182880" marR="4483">
              <a:lnSpc>
                <a:spcPts val="5947"/>
              </a:lnSpc>
              <a:spcBef>
                <a:spcPts val="679"/>
              </a:spcBef>
            </a:pPr>
            <a:r>
              <a:rPr spc="-4" dirty="0"/>
              <a:t>Fit </a:t>
            </a:r>
            <a:r>
              <a:rPr dirty="0"/>
              <a:t>an </a:t>
            </a:r>
            <a:r>
              <a:rPr spc="-4" dirty="0"/>
              <a:t>ellipse </a:t>
            </a:r>
            <a:r>
              <a:rPr dirty="0"/>
              <a:t>to </a:t>
            </a:r>
            <a:r>
              <a:rPr spc="-4" dirty="0"/>
              <a:t>that set </a:t>
            </a:r>
            <a:r>
              <a:rPr dirty="0"/>
              <a:t>of </a:t>
            </a:r>
            <a:r>
              <a:rPr spc="-4" dirty="0"/>
              <a:t>points via scatter matrix  </a:t>
            </a:r>
            <a:endParaRPr lang="en-US" spc="-4" dirty="0" smtClean="0"/>
          </a:p>
          <a:p>
            <a:pPr marL="182880" marR="4483">
              <a:lnSpc>
                <a:spcPts val="5947"/>
              </a:lnSpc>
              <a:spcBef>
                <a:spcPts val="679"/>
              </a:spcBef>
            </a:pPr>
            <a:r>
              <a:rPr spc="-4" dirty="0" smtClean="0"/>
              <a:t>Analyze </a:t>
            </a:r>
            <a:r>
              <a:rPr spc="-4" dirty="0"/>
              <a:t>ellipse parameters for varying</a:t>
            </a:r>
            <a:r>
              <a:rPr spc="9" dirty="0"/>
              <a:t> </a:t>
            </a:r>
            <a:r>
              <a:rPr dirty="0"/>
              <a:t>cases…</a:t>
            </a:r>
          </a:p>
        </p:txBody>
      </p:sp>
    </p:spTree>
    <p:extLst>
      <p:ext uri="{BB962C8B-B14F-4D97-AF65-F5344CB8AC3E}">
        <p14:creationId xmlns:p14="http://schemas.microsoft.com/office/powerpoint/2010/main" val="8288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596" y="6298325"/>
            <a:ext cx="100404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</a:t>
            </a:r>
            <a:r>
              <a:rPr sz="1235" b="1" spc="-31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Collins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359" y="543260"/>
            <a:ext cx="7210425" cy="5002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-6" baseline="55555" dirty="0">
                <a:solidFill>
                  <a:srgbClr val="B61A2B"/>
                </a:solidFill>
              </a:rPr>
              <a:t>CSE486,</a:t>
            </a:r>
            <a:r>
              <a:rPr sz="1853" spc="13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Penn</a:t>
            </a:r>
            <a:r>
              <a:rPr sz="1853" spc="6" baseline="55555" dirty="0">
                <a:solidFill>
                  <a:srgbClr val="B61A2B"/>
                </a:solidFill>
              </a:rPr>
              <a:t> </a:t>
            </a:r>
            <a:r>
              <a:rPr sz="1853" spc="-403" baseline="55555" dirty="0">
                <a:solidFill>
                  <a:srgbClr val="B61A2B"/>
                </a:solidFill>
              </a:rPr>
              <a:t>S</a:t>
            </a:r>
            <a:r>
              <a:rPr sz="3177" spc="-1857" dirty="0"/>
              <a:t>E</a:t>
            </a:r>
            <a:r>
              <a:rPr sz="1853" spc="-6" baseline="55555" dirty="0">
                <a:solidFill>
                  <a:srgbClr val="B61A2B"/>
                </a:solidFill>
              </a:rPr>
              <a:t>tat</a:t>
            </a:r>
            <a:r>
              <a:rPr sz="1853" spc="-199" baseline="55555" dirty="0">
                <a:solidFill>
                  <a:srgbClr val="B61A2B"/>
                </a:solidFill>
              </a:rPr>
              <a:t>e</a:t>
            </a:r>
            <a:r>
              <a:rPr sz="3177" spc="-4" dirty="0"/>
              <a:t>xample</a:t>
            </a:r>
            <a:r>
              <a:rPr sz="3177" dirty="0"/>
              <a:t>:</a:t>
            </a:r>
            <a:r>
              <a:rPr sz="3177" spc="-4" dirty="0"/>
              <a:t> Case</a:t>
            </a:r>
            <a:r>
              <a:rPr sz="3177" dirty="0"/>
              <a:t>s</a:t>
            </a:r>
            <a:r>
              <a:rPr sz="3177" spc="-4" dirty="0"/>
              <a:t> an</a:t>
            </a:r>
            <a:r>
              <a:rPr sz="3177" dirty="0"/>
              <a:t>d</a:t>
            </a:r>
            <a:r>
              <a:rPr sz="3177" spc="-4" dirty="0"/>
              <a:t> 2</a:t>
            </a:r>
            <a:r>
              <a:rPr sz="3177" dirty="0"/>
              <a:t>D</a:t>
            </a:r>
            <a:r>
              <a:rPr sz="3177" spc="-4" dirty="0"/>
              <a:t> Derivatives</a:t>
            </a:r>
            <a:endParaRPr sz="3177" dirty="0"/>
          </a:p>
        </p:txBody>
      </p:sp>
      <p:sp>
        <p:nvSpPr>
          <p:cNvPr id="4" name="object 4"/>
          <p:cNvSpPr/>
          <p:nvPr/>
        </p:nvSpPr>
        <p:spPr>
          <a:xfrm>
            <a:off x="1641918" y="1232732"/>
            <a:ext cx="5834861" cy="5041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19563" y="4738437"/>
            <a:ext cx="162827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00404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</a:t>
            </a:r>
            <a:r>
              <a:rPr sz="1235" b="1" spc="-31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Collins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359" y="543260"/>
            <a:ext cx="6966137" cy="5002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-6" baseline="55555" dirty="0">
                <a:solidFill>
                  <a:srgbClr val="B61A2B"/>
                </a:solidFill>
              </a:rPr>
              <a:t>CSE486,</a:t>
            </a:r>
            <a:r>
              <a:rPr sz="1853" spc="13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Penn</a:t>
            </a:r>
            <a:r>
              <a:rPr sz="1853" spc="6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Stat</a:t>
            </a:r>
            <a:r>
              <a:rPr sz="1853" spc="-483" baseline="55555" dirty="0">
                <a:solidFill>
                  <a:srgbClr val="B61A2B"/>
                </a:solidFill>
              </a:rPr>
              <a:t>e</a:t>
            </a:r>
            <a:r>
              <a:rPr sz="3177" dirty="0"/>
              <a:t>Plotting </a:t>
            </a:r>
            <a:r>
              <a:rPr sz="3177" spc="-4" dirty="0"/>
              <a:t>Derivative</a:t>
            </a:r>
            <a:r>
              <a:rPr sz="3177" dirty="0"/>
              <a:t>s</a:t>
            </a:r>
            <a:r>
              <a:rPr sz="3177" spc="-4" dirty="0"/>
              <a:t> </a:t>
            </a:r>
            <a:r>
              <a:rPr sz="3177" dirty="0"/>
              <a:t>as 2D Points</a:t>
            </a:r>
            <a:endParaRPr sz="3177"/>
          </a:p>
        </p:txBody>
      </p:sp>
      <p:sp>
        <p:nvSpPr>
          <p:cNvPr id="4" name="object 4"/>
          <p:cNvSpPr/>
          <p:nvPr/>
        </p:nvSpPr>
        <p:spPr>
          <a:xfrm>
            <a:off x="1245072" y="1206138"/>
            <a:ext cx="6731975" cy="5059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9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681" y="6304689"/>
            <a:ext cx="100404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</a:t>
            </a:r>
            <a:r>
              <a:rPr sz="1235" b="1" spc="-31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Collins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359" y="543260"/>
            <a:ext cx="7145991" cy="5002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-6" baseline="55555" dirty="0">
                <a:solidFill>
                  <a:srgbClr val="B61A2B"/>
                </a:solidFill>
              </a:rPr>
              <a:t>CSE486,</a:t>
            </a:r>
            <a:r>
              <a:rPr sz="1853" spc="13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Penn</a:t>
            </a:r>
            <a:r>
              <a:rPr sz="1853" spc="6" baseline="55555" dirty="0">
                <a:solidFill>
                  <a:srgbClr val="B61A2B"/>
                </a:solidFill>
              </a:rPr>
              <a:t> </a:t>
            </a:r>
            <a:r>
              <a:rPr sz="1853" spc="-6" baseline="55555" dirty="0">
                <a:solidFill>
                  <a:srgbClr val="B61A2B"/>
                </a:solidFill>
              </a:rPr>
              <a:t>S</a:t>
            </a:r>
            <a:r>
              <a:rPr sz="1853" spc="-224" baseline="55555" dirty="0">
                <a:solidFill>
                  <a:srgbClr val="B61A2B"/>
                </a:solidFill>
              </a:rPr>
              <a:t>t</a:t>
            </a:r>
            <a:r>
              <a:rPr sz="3177" spc="-1799" dirty="0"/>
              <a:t>F</a:t>
            </a:r>
            <a:r>
              <a:rPr sz="1853" spc="-6" baseline="55555" dirty="0">
                <a:solidFill>
                  <a:srgbClr val="B61A2B"/>
                </a:solidFill>
              </a:rPr>
              <a:t>at</a:t>
            </a:r>
            <a:r>
              <a:rPr sz="1853" spc="119" baseline="55555" dirty="0">
                <a:solidFill>
                  <a:srgbClr val="B61A2B"/>
                </a:solidFill>
              </a:rPr>
              <a:t>e</a:t>
            </a:r>
            <a:r>
              <a:rPr sz="3177" dirty="0"/>
              <a:t>itting</a:t>
            </a:r>
            <a:r>
              <a:rPr sz="3177" spc="-4" dirty="0"/>
              <a:t> Ellips</a:t>
            </a:r>
            <a:r>
              <a:rPr sz="3177" dirty="0"/>
              <a:t>e</a:t>
            </a:r>
            <a:r>
              <a:rPr sz="3177" spc="-4" dirty="0"/>
              <a:t> t</a:t>
            </a:r>
            <a:r>
              <a:rPr sz="3177" dirty="0"/>
              <a:t>o</a:t>
            </a:r>
            <a:r>
              <a:rPr sz="3177" spc="-4" dirty="0"/>
              <a:t> </a:t>
            </a:r>
            <a:r>
              <a:rPr sz="3177" dirty="0"/>
              <a:t>each</a:t>
            </a:r>
            <a:r>
              <a:rPr sz="3177" spc="-4" dirty="0"/>
              <a:t> Se</a:t>
            </a:r>
            <a:r>
              <a:rPr sz="3177" dirty="0"/>
              <a:t>t</a:t>
            </a:r>
            <a:r>
              <a:rPr sz="3177" spc="-4" dirty="0"/>
              <a:t> o</a:t>
            </a:r>
            <a:r>
              <a:rPr sz="3177" dirty="0"/>
              <a:t>f</a:t>
            </a:r>
            <a:r>
              <a:rPr sz="3177" spc="-4" dirty="0"/>
              <a:t> Points</a:t>
            </a:r>
            <a:endParaRPr sz="3177"/>
          </a:p>
        </p:txBody>
      </p:sp>
      <p:sp>
        <p:nvSpPr>
          <p:cNvPr id="4" name="object 4"/>
          <p:cNvSpPr/>
          <p:nvPr/>
        </p:nvSpPr>
        <p:spPr>
          <a:xfrm>
            <a:off x="1295728" y="1246129"/>
            <a:ext cx="6675053" cy="5018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9274" y="2525357"/>
            <a:ext cx="1740274" cy="33950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47" rIns="0" bIns="0" rtlCol="0">
            <a:spAutoFit/>
          </a:bodyPr>
          <a:lstStyle/>
          <a:p>
            <a:pPr marL="80126">
              <a:spcBef>
                <a:spcPts val="106"/>
              </a:spcBef>
            </a:pP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1~</a:t>
            </a: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2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57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small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8859" y="5604734"/>
            <a:ext cx="2339788" cy="33950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47" rIns="0" bIns="0" rtlCol="0">
            <a:spAutoFit/>
          </a:bodyPr>
          <a:lstStyle/>
          <a:p>
            <a:pPr marL="80126">
              <a:spcBef>
                <a:spcPts val="106"/>
              </a:spcBef>
            </a:pP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1 large; </a:t>
            </a: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2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66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small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6261" y="5561703"/>
            <a:ext cx="1694329" cy="33950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447" rIns="0" bIns="0" rtlCol="0">
            <a:spAutoFit/>
          </a:bodyPr>
          <a:lstStyle/>
          <a:p>
            <a:pPr marL="80687">
              <a:spcBef>
                <a:spcPts val="106"/>
              </a:spcBef>
            </a:pP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1~</a:t>
            </a:r>
            <a:r>
              <a:rPr sz="2118" spc="-4" dirty="0">
                <a:latin typeface="Symbol"/>
                <a:cs typeface="Symbol"/>
              </a:rPr>
              <a:t></a:t>
            </a:r>
            <a:r>
              <a:rPr sz="2118" spc="-4" dirty="0">
                <a:latin typeface="Times New Roman"/>
                <a:cs typeface="Times New Roman"/>
              </a:rPr>
              <a:t>2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57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large</a:t>
            </a:r>
            <a:endParaRPr sz="211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7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2597" y="110612"/>
            <a:ext cx="5128932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Classification via</a:t>
            </a:r>
            <a:r>
              <a:rPr spc="-79" dirty="0"/>
              <a:t> </a:t>
            </a:r>
            <a:r>
              <a:rPr spc="-4" dirty="0"/>
              <a:t>Eigenvalues</a:t>
            </a:r>
          </a:p>
        </p:txBody>
      </p:sp>
      <p:sp>
        <p:nvSpPr>
          <p:cNvPr id="4" name="object 4"/>
          <p:cNvSpPr/>
          <p:nvPr/>
        </p:nvSpPr>
        <p:spPr>
          <a:xfrm>
            <a:off x="1272708" y="1600200"/>
            <a:ext cx="6638666" cy="4319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3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1538" y="110612"/>
            <a:ext cx="4589929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Corner Response</a:t>
            </a:r>
            <a:r>
              <a:rPr spc="-79" dirty="0"/>
              <a:t> </a:t>
            </a:r>
            <a:r>
              <a:rPr spc="-4" dirty="0"/>
              <a:t>Measure</a:t>
            </a:r>
          </a:p>
        </p:txBody>
      </p:sp>
      <p:sp>
        <p:nvSpPr>
          <p:cNvPr id="4" name="object 4"/>
          <p:cNvSpPr/>
          <p:nvPr/>
        </p:nvSpPr>
        <p:spPr>
          <a:xfrm>
            <a:off x="806824" y="1514813"/>
            <a:ext cx="7249697" cy="378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6225" y="1411402"/>
            <a:ext cx="4835562" cy="4842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73536" y="1409250"/>
            <a:ext cx="4846320" cy="4865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78575" y="1416872"/>
            <a:ext cx="38212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9" dirty="0">
                <a:latin typeface="Times New Roman"/>
                <a:cs typeface="Times New Roman"/>
              </a:rPr>
              <a:t>R=0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8575" y="2102672"/>
            <a:ext cx="48521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dirty="0">
                <a:latin typeface="Times New Roman"/>
                <a:cs typeface="Times New Roman"/>
              </a:rPr>
              <a:t>R=28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8575" y="3009003"/>
            <a:ext cx="48521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dirty="0">
                <a:latin typeface="Times New Roman"/>
                <a:cs typeface="Times New Roman"/>
              </a:rPr>
              <a:t>R=65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78576" y="3831963"/>
            <a:ext cx="58438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4" dirty="0">
                <a:latin typeface="Times New Roman"/>
                <a:cs typeface="Times New Roman"/>
              </a:rPr>
              <a:t>R=104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8576" y="4714090"/>
            <a:ext cx="58438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4" dirty="0">
                <a:latin typeface="Times New Roman"/>
                <a:cs typeface="Times New Roman"/>
              </a:rPr>
              <a:t>R=142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88471" y="539273"/>
            <a:ext cx="3897966" cy="716637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lnSpc>
                <a:spcPts val="3785"/>
              </a:lnSpc>
              <a:spcBef>
                <a:spcPts val="88"/>
              </a:spcBef>
            </a:pPr>
            <a:r>
              <a:rPr spc="-4" dirty="0"/>
              <a:t>Corner Response</a:t>
            </a:r>
            <a:r>
              <a:rPr spc="-79" dirty="0"/>
              <a:t> </a:t>
            </a:r>
            <a:r>
              <a:rPr dirty="0"/>
              <a:t>Map</a:t>
            </a:r>
          </a:p>
          <a:p>
            <a:pPr marL="1183404">
              <a:lnSpc>
                <a:spcPts val="1667"/>
              </a:lnSpc>
            </a:pPr>
            <a:r>
              <a:rPr sz="1412" spc="-9" dirty="0"/>
              <a:t>lambda1</a:t>
            </a:r>
            <a:endParaRPr sz="1412"/>
          </a:p>
        </p:txBody>
      </p:sp>
      <p:sp>
        <p:nvSpPr>
          <p:cNvPr id="11" name="object 11"/>
          <p:cNvSpPr txBox="1"/>
          <p:nvPr/>
        </p:nvSpPr>
        <p:spPr>
          <a:xfrm>
            <a:off x="1814696" y="3248361"/>
            <a:ext cx="205184" cy="68916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1206">
              <a:lnSpc>
                <a:spcPts val="1637"/>
              </a:lnSpc>
            </a:pPr>
            <a:r>
              <a:rPr sz="1412" b="1" spc="-9" dirty="0">
                <a:latin typeface="Times New Roman"/>
                <a:cs typeface="Times New Roman"/>
              </a:rPr>
              <a:t>lambda2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9221" y="1064558"/>
            <a:ext cx="621366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spc="-9" dirty="0">
                <a:latin typeface="Times New Roman"/>
                <a:cs typeface="Times New Roman"/>
              </a:rPr>
              <a:t>(0,0)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3473" y="6274396"/>
            <a:ext cx="3571539" cy="63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5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8471" y="110612"/>
            <a:ext cx="3897966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Corner Response</a:t>
            </a:r>
            <a:r>
              <a:rPr spc="-79" dirty="0"/>
              <a:t> </a:t>
            </a:r>
            <a:r>
              <a:rPr dirty="0"/>
              <a:t>Map</a:t>
            </a:r>
          </a:p>
        </p:txBody>
      </p:sp>
      <p:sp>
        <p:nvSpPr>
          <p:cNvPr id="4" name="object 4"/>
          <p:cNvSpPr/>
          <p:nvPr/>
        </p:nvSpPr>
        <p:spPr>
          <a:xfrm>
            <a:off x="3700630" y="1733487"/>
            <a:ext cx="2603350" cy="2755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68080" y="2177975"/>
            <a:ext cx="38380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dirty="0">
                <a:latin typeface="Times New Roman"/>
                <a:cs typeface="Times New Roman"/>
              </a:rPr>
              <a:t>R=28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8080" y="2691652"/>
            <a:ext cx="38380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dirty="0">
                <a:latin typeface="Times New Roman"/>
                <a:cs typeface="Times New Roman"/>
              </a:rPr>
              <a:t>R=65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8079" y="3156921"/>
            <a:ext cx="461682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dirty="0">
                <a:latin typeface="Times New Roman"/>
                <a:cs typeface="Times New Roman"/>
              </a:rPr>
              <a:t>R=104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8079" y="3659840"/>
            <a:ext cx="461682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dirty="0">
                <a:latin typeface="Times New Roman"/>
                <a:cs typeface="Times New Roman"/>
              </a:rPr>
              <a:t>R=142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1790" y="2801918"/>
            <a:ext cx="205184" cy="68916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1206">
              <a:lnSpc>
                <a:spcPts val="1637"/>
              </a:lnSpc>
            </a:pPr>
            <a:r>
              <a:rPr sz="1412" b="1" spc="-9" dirty="0">
                <a:latin typeface="Times New Roman"/>
                <a:cs typeface="Times New Roman"/>
              </a:rPr>
              <a:t>lambda2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7882" y="1869141"/>
            <a:ext cx="2606040" cy="3100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5687" y="1819387"/>
            <a:ext cx="2082053" cy="2084294"/>
          </a:xfrm>
          <a:custGeom>
            <a:avLst/>
            <a:gdLst/>
            <a:ahLst/>
            <a:cxnLst/>
            <a:rect l="l" t="t" r="r" b="b"/>
            <a:pathLst>
              <a:path w="2359659" h="2362200">
                <a:moveTo>
                  <a:pt x="2319528" y="0"/>
                </a:moveTo>
                <a:lnTo>
                  <a:pt x="0" y="2319528"/>
                </a:lnTo>
                <a:lnTo>
                  <a:pt x="39624" y="2362200"/>
                </a:lnTo>
                <a:lnTo>
                  <a:pt x="2359152" y="42672"/>
                </a:lnTo>
                <a:lnTo>
                  <a:pt x="2319528" y="0"/>
                </a:lnTo>
                <a:close/>
              </a:path>
            </a:pathLst>
          </a:custGeom>
          <a:solidFill>
            <a:srgbClr val="00F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30936" y="2294069"/>
            <a:ext cx="825874" cy="46951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0256" rIns="0" bIns="0" rtlCol="0">
            <a:spAutoFit/>
          </a:bodyPr>
          <a:lstStyle/>
          <a:p>
            <a:pPr marL="82928" marR="74523">
              <a:lnSpc>
                <a:spcPct val="101299"/>
              </a:lnSpc>
              <a:spcBef>
                <a:spcPts val="238"/>
              </a:spcBef>
            </a:pPr>
            <a:r>
              <a:rPr sz="1412" b="1" spc="-4" dirty="0">
                <a:latin typeface="Times New Roman"/>
                <a:cs typeface="Times New Roman"/>
              </a:rPr>
              <a:t>|R|</a:t>
            </a:r>
            <a:r>
              <a:rPr sz="1412" b="1" spc="-66" dirty="0">
                <a:latin typeface="Times New Roman"/>
                <a:cs typeface="Times New Roman"/>
              </a:rPr>
              <a:t> </a:t>
            </a:r>
            <a:r>
              <a:rPr sz="1412" b="1" spc="-4" dirty="0">
                <a:latin typeface="Times New Roman"/>
                <a:cs typeface="Times New Roman"/>
              </a:rPr>
              <a:t>small  “Flat”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50384" y="1695674"/>
            <a:ext cx="4529418" cy="392765"/>
          </a:xfrm>
          <a:custGeom>
            <a:avLst/>
            <a:gdLst/>
            <a:ahLst/>
            <a:cxnLst/>
            <a:rect l="l" t="t" r="r" b="b"/>
            <a:pathLst>
              <a:path w="5133340" h="445135">
                <a:moveTo>
                  <a:pt x="3048" y="0"/>
                </a:moveTo>
                <a:lnTo>
                  <a:pt x="0" y="57912"/>
                </a:lnTo>
                <a:lnTo>
                  <a:pt x="5129784" y="445008"/>
                </a:lnTo>
                <a:lnTo>
                  <a:pt x="5132832" y="387096"/>
                </a:lnTo>
                <a:lnTo>
                  <a:pt x="3048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0876" y="1703742"/>
            <a:ext cx="336176" cy="4394947"/>
          </a:xfrm>
          <a:custGeom>
            <a:avLst/>
            <a:gdLst/>
            <a:ahLst/>
            <a:cxnLst/>
            <a:rect l="l" t="t" r="r" b="b"/>
            <a:pathLst>
              <a:path w="381000" h="4980940">
                <a:moveTo>
                  <a:pt x="57912" y="0"/>
                </a:moveTo>
                <a:lnTo>
                  <a:pt x="0" y="3047"/>
                </a:lnTo>
                <a:lnTo>
                  <a:pt x="323088" y="4980432"/>
                </a:lnTo>
                <a:lnTo>
                  <a:pt x="381000" y="4977382"/>
                </a:lnTo>
                <a:lnTo>
                  <a:pt x="57912" y="0"/>
                </a:lnTo>
                <a:close/>
              </a:path>
            </a:pathLst>
          </a:custGeom>
          <a:solidFill>
            <a:srgbClr val="FF4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46363" y="1240446"/>
            <a:ext cx="2326341" cy="757991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1234394" algn="ctr">
              <a:spcBef>
                <a:spcPts val="340"/>
              </a:spcBef>
            </a:pPr>
            <a:r>
              <a:rPr sz="1412" b="1" dirty="0">
                <a:latin typeface="Times New Roman"/>
                <a:cs typeface="Times New Roman"/>
              </a:rPr>
              <a:t>R &lt; 0</a:t>
            </a:r>
            <a:r>
              <a:rPr sz="1412" b="1" spc="269" dirty="0">
                <a:latin typeface="Times New Roman"/>
                <a:cs typeface="Times New Roman"/>
              </a:rPr>
              <a:t> </a:t>
            </a:r>
            <a:r>
              <a:rPr sz="1412" b="1" spc="-4" dirty="0">
                <a:latin typeface="Times New Roman"/>
                <a:cs typeface="Times New Roman"/>
              </a:rPr>
              <a:t>“Edge”</a:t>
            </a:r>
            <a:endParaRPr sz="1412">
              <a:latin typeface="Times New Roman"/>
              <a:cs typeface="Times New Roman"/>
            </a:endParaRPr>
          </a:p>
          <a:p>
            <a:pPr marL="11206">
              <a:spcBef>
                <a:spcPts val="256"/>
              </a:spcBef>
            </a:pPr>
            <a:r>
              <a:rPr sz="1412" b="1" spc="-9" dirty="0">
                <a:latin typeface="Times New Roman"/>
                <a:cs typeface="Times New Roman"/>
              </a:rPr>
              <a:t>lambda1</a:t>
            </a:r>
            <a:endParaRPr sz="1412">
              <a:latin typeface="Times New Roman"/>
              <a:cs typeface="Times New Roman"/>
            </a:endParaRPr>
          </a:p>
          <a:p>
            <a:pPr marR="402313" algn="r">
              <a:spcBef>
                <a:spcPts val="427"/>
              </a:spcBef>
            </a:pPr>
            <a:r>
              <a:rPr sz="1235" b="1" dirty="0">
                <a:latin typeface="Times New Roman"/>
                <a:cs typeface="Times New Roman"/>
              </a:rPr>
              <a:t>R=0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90691" y="3971813"/>
            <a:ext cx="205184" cy="10914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1206">
              <a:lnSpc>
                <a:spcPts val="1637"/>
              </a:lnSpc>
            </a:pPr>
            <a:r>
              <a:rPr sz="1412" b="1" dirty="0">
                <a:latin typeface="Times New Roman"/>
                <a:cs typeface="Times New Roman"/>
              </a:rPr>
              <a:t>R &lt; 0</a:t>
            </a:r>
            <a:r>
              <a:rPr sz="1412" b="1" spc="265" dirty="0">
                <a:latin typeface="Times New Roman"/>
                <a:cs typeface="Times New Roman"/>
              </a:rPr>
              <a:t> </a:t>
            </a:r>
            <a:r>
              <a:rPr sz="1412" b="1" spc="-4" dirty="0">
                <a:latin typeface="Times New Roman"/>
                <a:cs typeface="Times New Roman"/>
              </a:rPr>
              <a:t>“Edge”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3519" y="3786692"/>
            <a:ext cx="898712" cy="4708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859" rIns="0" bIns="0" rtlCol="0">
            <a:spAutoFit/>
          </a:bodyPr>
          <a:lstStyle/>
          <a:p>
            <a:pPr marL="80126" marR="71721">
              <a:spcBef>
                <a:spcPts val="282"/>
              </a:spcBef>
            </a:pPr>
            <a:r>
              <a:rPr sz="1412" b="1" dirty="0">
                <a:latin typeface="Times New Roman"/>
                <a:cs typeface="Times New Roman"/>
              </a:rPr>
              <a:t>R </a:t>
            </a:r>
            <a:r>
              <a:rPr sz="1412" b="1" spc="-4" dirty="0">
                <a:latin typeface="Times New Roman"/>
                <a:cs typeface="Times New Roman"/>
              </a:rPr>
              <a:t>large  “Corner”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51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422400"/>
            <a:ext cx="8229600" cy="4525963"/>
          </a:xfrm>
        </p:spPr>
        <p:txBody>
          <a:bodyPr/>
          <a:lstStyle/>
          <a:p>
            <a:r>
              <a:rPr lang="en-US" dirty="0" smtClean="0"/>
              <a:t>Pick three interesting points in Building01.jpg</a:t>
            </a:r>
          </a:p>
          <a:p>
            <a:r>
              <a:rPr lang="en-US" dirty="0" smtClean="0"/>
              <a:t>Can use anything (i.e. Paint)</a:t>
            </a:r>
          </a:p>
          <a:p>
            <a:r>
              <a:rPr lang="en-US" dirty="0" smtClean="0"/>
              <a:t>Use Sobel gradient feature in X and Y</a:t>
            </a:r>
          </a:p>
          <a:p>
            <a:r>
              <a:rPr lang="en-US" dirty="0" smtClean="0"/>
              <a:t>Compare images for Blank, Edge and Corner 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0101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ym typeface="Symbol" panose="05050102010706020507" pitchFamily="18" charset="2"/>
              </a:rPr>
              <a:t>What is a feature?</a:t>
            </a:r>
          </a:p>
        </p:txBody>
      </p:sp>
      <p:sp>
        <p:nvSpPr>
          <p:cNvPr id="357383" name="Rectangle 7"/>
          <p:cNvSpPr>
            <a:spLocks noGrp="1" noChangeArrowheads="1"/>
          </p:cNvSpPr>
          <p:nvPr>
            <p:ph idx="1"/>
          </p:nvPr>
        </p:nvSpPr>
        <p:spPr>
          <a:xfrm>
            <a:off x="442686" y="1019630"/>
            <a:ext cx="8229600" cy="5688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For insets A-F which can be uniquely located?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66" y="1588509"/>
            <a:ext cx="5891439" cy="5236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Review Edges </a:t>
            </a:r>
            <a:r>
              <a:rPr lang="en-US" altLang="en-US" dirty="0" smtClean="0"/>
              <a:t>vs. Corners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Edges = maxima in intensity gradient</a:t>
            </a:r>
          </a:p>
          <a:p>
            <a:pPr eaLnBrk="1" hangingPunct="1">
              <a:defRPr/>
            </a:pPr>
            <a:r>
              <a:rPr lang="en-US" altLang="en-US" dirty="0" smtClean="0"/>
              <a:t>Large changes in intensity over a small range of pixels</a:t>
            </a:r>
          </a:p>
        </p:txBody>
      </p:sp>
      <p:sp>
        <p:nvSpPr>
          <p:cNvPr id="421892" name="Rectangle 4"/>
          <p:cNvSpPr>
            <a:spLocks noChangeArrowheads="1"/>
          </p:cNvSpPr>
          <p:nvPr/>
        </p:nvSpPr>
        <p:spPr bwMode="auto">
          <a:xfrm>
            <a:off x="2081213" y="3856038"/>
            <a:ext cx="642937" cy="64293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894" name="Rectangle 6"/>
          <p:cNvSpPr>
            <a:spLocks noChangeArrowheads="1"/>
          </p:cNvSpPr>
          <p:nvPr/>
        </p:nvSpPr>
        <p:spPr bwMode="auto">
          <a:xfrm>
            <a:off x="2724150" y="3856038"/>
            <a:ext cx="642938" cy="6429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895" name="Rectangle 7"/>
          <p:cNvSpPr>
            <a:spLocks noChangeArrowheads="1"/>
          </p:cNvSpPr>
          <p:nvPr/>
        </p:nvSpPr>
        <p:spPr bwMode="auto">
          <a:xfrm>
            <a:off x="2081213" y="4498975"/>
            <a:ext cx="642937" cy="6429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896" name="Rectangle 8"/>
          <p:cNvSpPr>
            <a:spLocks noChangeArrowheads="1"/>
          </p:cNvSpPr>
          <p:nvPr/>
        </p:nvSpPr>
        <p:spPr bwMode="auto">
          <a:xfrm>
            <a:off x="5776913" y="3856038"/>
            <a:ext cx="1285875" cy="1285875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898" name="Line 10"/>
          <p:cNvSpPr>
            <a:spLocks noChangeShapeType="1"/>
          </p:cNvSpPr>
          <p:nvPr/>
        </p:nvSpPr>
        <p:spPr bwMode="auto">
          <a:xfrm>
            <a:off x="6313488" y="4070350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900" name="Line 12"/>
          <p:cNvSpPr>
            <a:spLocks noChangeShapeType="1"/>
          </p:cNvSpPr>
          <p:nvPr/>
        </p:nvSpPr>
        <p:spPr bwMode="auto">
          <a:xfrm>
            <a:off x="6313488" y="4284663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902" name="Line 14"/>
          <p:cNvSpPr>
            <a:spLocks noChangeShapeType="1"/>
          </p:cNvSpPr>
          <p:nvPr/>
        </p:nvSpPr>
        <p:spPr bwMode="auto">
          <a:xfrm>
            <a:off x="6313488" y="4498975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904" name="Line 16"/>
          <p:cNvSpPr>
            <a:spLocks noChangeShapeType="1"/>
          </p:cNvSpPr>
          <p:nvPr/>
        </p:nvSpPr>
        <p:spPr bwMode="auto">
          <a:xfrm>
            <a:off x="6313488" y="4713288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906" name="Line 18"/>
          <p:cNvSpPr>
            <a:spLocks noChangeShapeType="1"/>
          </p:cNvSpPr>
          <p:nvPr/>
        </p:nvSpPr>
        <p:spPr bwMode="auto">
          <a:xfrm>
            <a:off x="6313488" y="4927600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2724150" y="4498975"/>
            <a:ext cx="642938" cy="64293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Edges vs. Corners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Not enough that there is a large gradient</a:t>
            </a:r>
          </a:p>
          <a:p>
            <a:pPr eaLnBrk="1" hangingPunct="1">
              <a:defRPr/>
            </a:pPr>
            <a:r>
              <a:rPr lang="en-US" altLang="en-US" dirty="0" smtClean="0"/>
              <a:t>Corners = large variation in direction of gradient within a small neighborhood</a:t>
            </a:r>
          </a:p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423951" name="Rectangle 15"/>
          <p:cNvSpPr>
            <a:spLocks noChangeArrowheads="1"/>
          </p:cNvSpPr>
          <p:nvPr/>
        </p:nvSpPr>
        <p:spPr bwMode="auto">
          <a:xfrm>
            <a:off x="2081213" y="3856038"/>
            <a:ext cx="642937" cy="64293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2" name="Rectangle 16"/>
          <p:cNvSpPr>
            <a:spLocks noChangeArrowheads="1"/>
          </p:cNvSpPr>
          <p:nvPr/>
        </p:nvSpPr>
        <p:spPr bwMode="auto">
          <a:xfrm>
            <a:off x="2724150" y="4498975"/>
            <a:ext cx="642938" cy="6429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3" name="Rectangle 17"/>
          <p:cNvSpPr>
            <a:spLocks noChangeArrowheads="1"/>
          </p:cNvSpPr>
          <p:nvPr/>
        </p:nvSpPr>
        <p:spPr bwMode="auto">
          <a:xfrm>
            <a:off x="2724150" y="3856038"/>
            <a:ext cx="642938" cy="64293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4" name="Rectangle 18"/>
          <p:cNvSpPr>
            <a:spLocks noChangeArrowheads="1"/>
          </p:cNvSpPr>
          <p:nvPr/>
        </p:nvSpPr>
        <p:spPr bwMode="auto">
          <a:xfrm>
            <a:off x="2081213" y="4498975"/>
            <a:ext cx="642937" cy="6429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5" name="Rectangle 19"/>
          <p:cNvSpPr>
            <a:spLocks noChangeArrowheads="1"/>
          </p:cNvSpPr>
          <p:nvPr/>
        </p:nvSpPr>
        <p:spPr bwMode="auto">
          <a:xfrm>
            <a:off x="5776913" y="3856038"/>
            <a:ext cx="1285875" cy="1285875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6" name="Line 20"/>
          <p:cNvSpPr>
            <a:spLocks noChangeShapeType="1"/>
          </p:cNvSpPr>
          <p:nvPr/>
        </p:nvSpPr>
        <p:spPr bwMode="auto">
          <a:xfrm>
            <a:off x="6265863" y="3963988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7" name="Line 21"/>
          <p:cNvSpPr>
            <a:spLocks noChangeShapeType="1"/>
          </p:cNvSpPr>
          <p:nvPr/>
        </p:nvSpPr>
        <p:spPr bwMode="auto">
          <a:xfrm>
            <a:off x="6265863" y="4178300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58" name="Line 22"/>
          <p:cNvSpPr>
            <a:spLocks noChangeShapeType="1"/>
          </p:cNvSpPr>
          <p:nvPr/>
        </p:nvSpPr>
        <p:spPr bwMode="auto">
          <a:xfrm>
            <a:off x="6265863" y="4392613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63" name="Line 27"/>
          <p:cNvSpPr>
            <a:spLocks noChangeShapeType="1"/>
          </p:cNvSpPr>
          <p:nvPr/>
        </p:nvSpPr>
        <p:spPr bwMode="auto">
          <a:xfrm rot="-5400000">
            <a:off x="6425407" y="4604544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64" name="Line 28"/>
          <p:cNvSpPr>
            <a:spLocks noChangeShapeType="1"/>
          </p:cNvSpPr>
          <p:nvPr/>
        </p:nvSpPr>
        <p:spPr bwMode="auto">
          <a:xfrm rot="-5400000">
            <a:off x="6641306" y="4606132"/>
            <a:ext cx="2143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3965" name="Line 29"/>
          <p:cNvSpPr>
            <a:spLocks noChangeShapeType="1"/>
          </p:cNvSpPr>
          <p:nvPr/>
        </p:nvSpPr>
        <p:spPr bwMode="auto">
          <a:xfrm rot="-5400000">
            <a:off x="6854032" y="4604544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77" name="Rectangle 17"/>
          <p:cNvSpPr>
            <a:spLocks noChangeArrowheads="1"/>
          </p:cNvSpPr>
          <p:nvPr/>
        </p:nvSpPr>
        <p:spPr bwMode="auto">
          <a:xfrm>
            <a:off x="3278662" y="3850336"/>
            <a:ext cx="1284288" cy="1285875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Detecting Corners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How to detect this variation?</a:t>
            </a:r>
          </a:p>
          <a:p>
            <a:pPr eaLnBrk="1" hangingPunct="1">
              <a:defRPr/>
            </a:pPr>
            <a:r>
              <a:rPr lang="en-US" altLang="en-US" dirty="0" smtClean="0"/>
              <a:t>Not enough to check average      and</a:t>
            </a:r>
          </a:p>
          <a:p>
            <a:pPr eaLnBrk="1" hangingPunct="1">
              <a:defRPr/>
            </a:pPr>
            <a:r>
              <a:rPr lang="en-US" altLang="en-US" dirty="0" smtClean="0"/>
              <a:t>Need to know they are both large</a:t>
            </a:r>
          </a:p>
        </p:txBody>
      </p:sp>
      <p:graphicFrame>
        <p:nvGraphicFramePr>
          <p:cNvPr id="71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259126"/>
              </p:ext>
            </p:extLst>
          </p:nvPr>
        </p:nvGraphicFramePr>
        <p:xfrm>
          <a:off x="5776913" y="2124076"/>
          <a:ext cx="457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3" imgW="219224" imgH="381129" progId="Equation.3">
                  <p:embed/>
                </p:oleObj>
              </mc:Choice>
              <mc:Fallback>
                <p:oleObj name="Equation" r:id="rId3" imgW="219224" imgH="381129" progId="Equation.3">
                  <p:embed/>
                  <p:pic>
                    <p:nvPicPr>
                      <p:cNvPr id="717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6913" y="2124076"/>
                        <a:ext cx="457200" cy="787400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192246"/>
              </p:ext>
            </p:extLst>
          </p:nvPr>
        </p:nvGraphicFramePr>
        <p:xfrm>
          <a:off x="6961188" y="2126457"/>
          <a:ext cx="457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5" imgW="219224" imgH="409511" progId="Equation.3">
                  <p:embed/>
                </p:oleObj>
              </mc:Choice>
              <mc:Fallback>
                <p:oleObj name="Equation" r:id="rId5" imgW="219224" imgH="409511" progId="Equation.3">
                  <p:embed/>
                  <p:pic>
                    <p:nvPicPr>
                      <p:cNvPr id="71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2126457"/>
                        <a:ext cx="457200" cy="838200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6" name="Rectangle 6"/>
          <p:cNvSpPr>
            <a:spLocks noChangeArrowheads="1"/>
          </p:cNvSpPr>
          <p:nvPr/>
        </p:nvSpPr>
        <p:spPr bwMode="auto">
          <a:xfrm>
            <a:off x="5776913" y="3856038"/>
            <a:ext cx="1285875" cy="1285875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67" name="Line 7"/>
          <p:cNvSpPr>
            <a:spLocks noChangeShapeType="1"/>
          </p:cNvSpPr>
          <p:nvPr/>
        </p:nvSpPr>
        <p:spPr bwMode="auto">
          <a:xfrm>
            <a:off x="6265863" y="3963988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68" name="Line 8"/>
          <p:cNvSpPr>
            <a:spLocks noChangeShapeType="1"/>
          </p:cNvSpPr>
          <p:nvPr/>
        </p:nvSpPr>
        <p:spPr bwMode="auto">
          <a:xfrm>
            <a:off x="6265863" y="4178300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69" name="Line 9"/>
          <p:cNvSpPr>
            <a:spLocks noChangeShapeType="1"/>
          </p:cNvSpPr>
          <p:nvPr/>
        </p:nvSpPr>
        <p:spPr bwMode="auto">
          <a:xfrm>
            <a:off x="6265863" y="4392613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70" name="Line 10"/>
          <p:cNvSpPr>
            <a:spLocks noChangeShapeType="1"/>
          </p:cNvSpPr>
          <p:nvPr/>
        </p:nvSpPr>
        <p:spPr bwMode="auto">
          <a:xfrm rot="-5400000">
            <a:off x="6425407" y="4604544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71" name="Line 11"/>
          <p:cNvSpPr>
            <a:spLocks noChangeShapeType="1"/>
          </p:cNvSpPr>
          <p:nvPr/>
        </p:nvSpPr>
        <p:spPr bwMode="auto">
          <a:xfrm rot="-5400000">
            <a:off x="6641306" y="4606132"/>
            <a:ext cx="2143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sp>
        <p:nvSpPr>
          <p:cNvPr id="424972" name="Line 12"/>
          <p:cNvSpPr>
            <a:spLocks noChangeShapeType="1"/>
          </p:cNvSpPr>
          <p:nvPr/>
        </p:nvSpPr>
        <p:spPr bwMode="auto">
          <a:xfrm rot="-5400000">
            <a:off x="6854032" y="4604544"/>
            <a:ext cx="214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sm" len="sm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anose="020B0502050508020304" pitchFamily="34" charset="0"/>
            </a:endParaRPr>
          </a:p>
        </p:txBody>
      </p:sp>
      <p:grpSp>
        <p:nvGrpSpPr>
          <p:cNvPr id="7182" name="Group 33"/>
          <p:cNvGrpSpPr>
            <a:grpSpLocks/>
          </p:cNvGrpSpPr>
          <p:nvPr/>
        </p:nvGrpSpPr>
        <p:grpSpPr bwMode="auto">
          <a:xfrm>
            <a:off x="3412012" y="4091635"/>
            <a:ext cx="1017588" cy="803275"/>
            <a:chOff x="1968" y="3648"/>
            <a:chExt cx="912" cy="720"/>
          </a:xfrm>
        </p:grpSpPr>
        <p:sp>
          <p:nvSpPr>
            <p:cNvPr id="424978" name="Line 18"/>
            <p:cNvSpPr>
              <a:spLocks noChangeShapeType="1"/>
            </p:cNvSpPr>
            <p:nvPr/>
          </p:nvSpPr>
          <p:spPr bwMode="auto">
            <a:xfrm rot="18900000">
              <a:off x="1968" y="364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  <p:sp>
          <p:nvSpPr>
            <p:cNvPr id="424985" name="Line 25"/>
            <p:cNvSpPr>
              <a:spLocks noChangeShapeType="1"/>
            </p:cNvSpPr>
            <p:nvPr/>
          </p:nvSpPr>
          <p:spPr bwMode="auto">
            <a:xfrm rot="18900000">
              <a:off x="2112" y="37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  <p:sp>
          <p:nvSpPr>
            <p:cNvPr id="424987" name="Line 27"/>
            <p:cNvSpPr>
              <a:spLocks noChangeShapeType="1"/>
            </p:cNvSpPr>
            <p:nvPr/>
          </p:nvSpPr>
          <p:spPr bwMode="auto">
            <a:xfrm rot="18900000">
              <a:off x="2255" y="3935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  <p:sp>
          <p:nvSpPr>
            <p:cNvPr id="424989" name="Line 29"/>
            <p:cNvSpPr>
              <a:spLocks noChangeShapeType="1"/>
            </p:cNvSpPr>
            <p:nvPr/>
          </p:nvSpPr>
          <p:spPr bwMode="auto">
            <a:xfrm rot="18900000">
              <a:off x="2401" y="4081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  <p:sp>
          <p:nvSpPr>
            <p:cNvPr id="424991" name="Line 31"/>
            <p:cNvSpPr>
              <a:spLocks noChangeShapeType="1"/>
            </p:cNvSpPr>
            <p:nvPr/>
          </p:nvSpPr>
          <p:spPr bwMode="auto">
            <a:xfrm rot="18900000">
              <a:off x="2544" y="422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  <p:sp>
          <p:nvSpPr>
            <p:cNvPr id="424992" name="Line 32"/>
            <p:cNvSpPr>
              <a:spLocks noChangeShapeType="1"/>
            </p:cNvSpPr>
            <p:nvPr/>
          </p:nvSpPr>
          <p:spPr bwMode="auto">
            <a:xfrm rot="18900000">
              <a:off x="2688" y="436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sm"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apfHumnst BT" panose="020B0502050508020304" pitchFamily="34" charset="0"/>
              </a:endParaRPr>
            </a:p>
          </p:txBody>
        </p:sp>
      </p:grpSp>
      <p:sp>
        <p:nvSpPr>
          <p:cNvPr id="2" name="Right Triangle 1"/>
          <p:cNvSpPr/>
          <p:nvPr/>
        </p:nvSpPr>
        <p:spPr>
          <a:xfrm>
            <a:off x="1295400" y="3850336"/>
            <a:ext cx="1219200" cy="1285875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26887" y="3850336"/>
            <a:ext cx="1187714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Detecting Corners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124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Claim: the following covariance matrix represents the properties of the gradient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Summations over local neighborhoods</a:t>
            </a: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915979"/>
              </p:ext>
            </p:extLst>
          </p:nvPr>
        </p:nvGraphicFramePr>
        <p:xfrm>
          <a:off x="1371600" y="2758961"/>
          <a:ext cx="59594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3" imgW="2819464" imgH="523714" progId="Equation.3">
                  <p:embed/>
                </p:oleObj>
              </mc:Choice>
              <mc:Fallback>
                <p:oleObj name="Equation" r:id="rId3" imgW="2819464" imgH="523714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58961"/>
                        <a:ext cx="5959475" cy="1122363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143000" y="4876800"/>
            <a:ext cx="2133600" cy="167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426029" y="5384232"/>
            <a:ext cx="1219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fx</a:t>
            </a:r>
            <a:endParaRPr lang="en-US" i="1" dirty="0"/>
          </a:p>
        </p:txBody>
      </p:sp>
      <p:sp>
        <p:nvSpPr>
          <p:cNvPr id="7" name="Up Arrow 6"/>
          <p:cNvSpPr/>
          <p:nvPr/>
        </p:nvSpPr>
        <p:spPr>
          <a:xfrm>
            <a:off x="2721429" y="4906962"/>
            <a:ext cx="526143" cy="1458686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fy</a:t>
            </a:r>
            <a:endParaRPr lang="en-US" dirty="0"/>
          </a:p>
        </p:txBody>
      </p:sp>
      <p:sp>
        <p:nvSpPr>
          <p:cNvPr id="8" name="Double Bracket 7"/>
          <p:cNvSpPr/>
          <p:nvPr/>
        </p:nvSpPr>
        <p:spPr>
          <a:xfrm>
            <a:off x="4351337" y="4876800"/>
            <a:ext cx="3421063" cy="1676400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90267" y="5238919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fx</a:t>
            </a:r>
            <a:endParaRPr lang="en-US" i="1" dirty="0"/>
          </a:p>
        </p:txBody>
      </p:sp>
      <p:sp>
        <p:nvSpPr>
          <p:cNvPr id="13" name="Right Arrow 12"/>
          <p:cNvSpPr/>
          <p:nvPr/>
        </p:nvSpPr>
        <p:spPr>
          <a:xfrm>
            <a:off x="6172200" y="5045981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fx</a:t>
            </a:r>
            <a:endParaRPr lang="en-US" i="1" dirty="0"/>
          </a:p>
        </p:txBody>
      </p:sp>
      <p:sp>
        <p:nvSpPr>
          <p:cNvPr id="15" name="Up Arrow 14"/>
          <p:cNvSpPr/>
          <p:nvPr/>
        </p:nvSpPr>
        <p:spPr>
          <a:xfrm>
            <a:off x="6682693" y="5859462"/>
            <a:ext cx="526143" cy="69373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fy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>
            <a:off x="7096011" y="5859462"/>
            <a:ext cx="526143" cy="69373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fy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693556" y="4832803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fx</a:t>
            </a:r>
            <a:endParaRPr lang="en-US" i="1" dirty="0"/>
          </a:p>
        </p:txBody>
      </p:sp>
      <p:sp>
        <p:nvSpPr>
          <p:cNvPr id="18" name="Up Arrow 17"/>
          <p:cNvSpPr/>
          <p:nvPr/>
        </p:nvSpPr>
        <p:spPr>
          <a:xfrm>
            <a:off x="7096011" y="4906962"/>
            <a:ext cx="526143" cy="69373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fy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4693556" y="5917632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fx</a:t>
            </a:r>
            <a:endParaRPr lang="en-US" i="1" dirty="0"/>
          </a:p>
        </p:txBody>
      </p:sp>
      <p:sp>
        <p:nvSpPr>
          <p:cNvPr id="20" name="Up Arrow 19"/>
          <p:cNvSpPr/>
          <p:nvPr/>
        </p:nvSpPr>
        <p:spPr>
          <a:xfrm>
            <a:off x="5617367" y="5778613"/>
            <a:ext cx="526143" cy="69373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fy</a:t>
            </a:r>
            <a:endParaRPr lang="en-US" dirty="0"/>
          </a:p>
        </p:txBody>
      </p:sp>
      <p:cxnSp>
        <p:nvCxnSpPr>
          <p:cNvPr id="10" name="Straight Connector 9"/>
          <p:cNvCxnSpPr>
            <a:stCxn id="8" idx="1"/>
            <a:endCxn id="8" idx="3"/>
          </p:cNvCxnSpPr>
          <p:nvPr/>
        </p:nvCxnSpPr>
        <p:spPr>
          <a:xfrm>
            <a:off x="4351337" y="5715000"/>
            <a:ext cx="342106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143510" y="4876801"/>
            <a:ext cx="28690" cy="16763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2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Corner Detection Implementation 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85775" indent="-485775" eaLnBrk="1" hangingPunct="1">
              <a:buClr>
                <a:schemeClr val="tx1"/>
              </a:buClr>
              <a:buFontTx/>
              <a:buAutoNum type="arabicPeriod"/>
              <a:defRPr/>
            </a:pPr>
            <a:r>
              <a:rPr lang="en-US" altLang="en-US" smtClean="0"/>
              <a:t>Compute image gradient</a:t>
            </a:r>
          </a:p>
          <a:p>
            <a:pPr marL="485775" indent="-485775" eaLnBrk="1" hangingPunct="1">
              <a:buClr>
                <a:schemeClr val="tx1"/>
              </a:buClr>
              <a:buFontTx/>
              <a:buAutoNum type="arabicPeriod"/>
              <a:defRPr/>
            </a:pPr>
            <a:r>
              <a:rPr lang="en-US" altLang="en-US" smtClean="0"/>
              <a:t>For each </a:t>
            </a:r>
            <a:r>
              <a:rPr lang="en-US" altLang="en-US" i="1" smtClean="0"/>
              <a:t>m</a:t>
            </a:r>
            <a:r>
              <a:rPr lang="en-US" altLang="en-US" smtClean="0">
                <a:sym typeface="Symbol" panose="05050102010706020507" pitchFamily="18" charset="2"/>
              </a:rPr>
              <a:t></a:t>
            </a:r>
            <a:r>
              <a:rPr lang="en-US" altLang="en-US" i="1" smtClean="0">
                <a:sym typeface="Symbol" panose="05050102010706020507" pitchFamily="18" charset="2"/>
              </a:rPr>
              <a:t>m</a:t>
            </a:r>
            <a:r>
              <a:rPr lang="en-US" altLang="en-US" smtClean="0">
                <a:sym typeface="Symbol" panose="05050102010706020507" pitchFamily="18" charset="2"/>
              </a:rPr>
              <a:t> neighborhood,</a:t>
            </a:r>
            <a:br>
              <a:rPr lang="en-US" altLang="en-US" smtClean="0">
                <a:sym typeface="Symbol" panose="05050102010706020507" pitchFamily="18" charset="2"/>
              </a:rPr>
            </a:br>
            <a:r>
              <a:rPr lang="en-US" altLang="en-US" smtClean="0">
                <a:sym typeface="Symbol" panose="05050102010706020507" pitchFamily="18" charset="2"/>
              </a:rPr>
              <a:t>compute matrix </a:t>
            </a:r>
            <a:r>
              <a:rPr lang="en-US" altLang="en-US" i="1" smtClean="0">
                <a:sym typeface="Symbol" panose="05050102010706020507" pitchFamily="18" charset="2"/>
              </a:rPr>
              <a:t>C</a:t>
            </a:r>
            <a:endParaRPr lang="en-US" altLang="en-US" smtClean="0">
              <a:sym typeface="Symbol" panose="05050102010706020507" pitchFamily="18" charset="2"/>
            </a:endParaRPr>
          </a:p>
          <a:p>
            <a:pPr marL="485775" indent="-485775" eaLnBrk="1" hangingPunct="1">
              <a:buClr>
                <a:schemeClr val="tx1"/>
              </a:buClr>
              <a:buFontTx/>
              <a:buAutoNum type="arabicPeriod"/>
              <a:defRPr/>
            </a:pPr>
            <a:r>
              <a:rPr lang="en-US" altLang="en-US" smtClean="0">
                <a:sym typeface="Symbol" panose="05050102010706020507" pitchFamily="18" charset="2"/>
              </a:rPr>
              <a:t>If smaller eigenvalue </a:t>
            </a:r>
            <a:r>
              <a:rPr lang="en-US" altLang="en-US" i="1" smtClean="0">
                <a:sym typeface="Symbol" panose="05050102010706020507" pitchFamily="18" charset="2"/>
              </a:rPr>
              <a:t></a:t>
            </a:r>
            <a:r>
              <a:rPr lang="en-US" altLang="en-US" baseline="-25000" smtClean="0">
                <a:sym typeface="Symbol" panose="05050102010706020507" pitchFamily="18" charset="2"/>
              </a:rPr>
              <a:t>2</a:t>
            </a:r>
            <a:r>
              <a:rPr lang="en-US" altLang="en-US" smtClean="0">
                <a:sym typeface="Symbol" panose="05050102010706020507" pitchFamily="18" charset="2"/>
              </a:rPr>
              <a:t> is smaller than threshold </a:t>
            </a:r>
            <a:r>
              <a:rPr lang="en-US" altLang="en-US" i="1" smtClean="0">
                <a:sym typeface="Symbol" panose="05050102010706020507" pitchFamily="18" charset="2"/>
              </a:rPr>
              <a:t></a:t>
            </a:r>
            <a:r>
              <a:rPr lang="en-US" altLang="en-US" smtClean="0">
                <a:sym typeface="Symbol" panose="05050102010706020507" pitchFamily="18" charset="2"/>
              </a:rPr>
              <a:t>, record a corner</a:t>
            </a:r>
          </a:p>
          <a:p>
            <a:pPr marL="485775" indent="-485775" eaLnBrk="1" hangingPunct="1">
              <a:buClr>
                <a:schemeClr val="tx1"/>
              </a:buClr>
              <a:buFontTx/>
              <a:buAutoNum type="arabicPeriod"/>
              <a:defRPr/>
            </a:pPr>
            <a:r>
              <a:rPr lang="en-US" altLang="en-US" smtClean="0">
                <a:sym typeface="Symbol" panose="05050102010706020507" pitchFamily="18" charset="2"/>
              </a:rPr>
              <a:t>Nonmaximum suppression: only keep strongest corner in each </a:t>
            </a:r>
            <a:r>
              <a:rPr lang="en-US" altLang="en-US" i="1" smtClean="0"/>
              <a:t>m</a:t>
            </a:r>
            <a:r>
              <a:rPr lang="en-US" altLang="en-US" smtClean="0">
                <a:sym typeface="Symbol" panose="05050102010706020507" pitchFamily="18" charset="2"/>
              </a:rPr>
              <a:t></a:t>
            </a:r>
            <a:r>
              <a:rPr lang="en-US" altLang="en-US" i="1" smtClean="0">
                <a:sym typeface="Symbol" panose="05050102010706020507" pitchFamily="18" charset="2"/>
              </a:rPr>
              <a:t>m</a:t>
            </a:r>
            <a:r>
              <a:rPr lang="en-US" altLang="en-US" smtClean="0">
                <a:sym typeface="Symbol" panose="05050102010706020507" pitchFamily="18" charset="2"/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41434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v2.cornerHarris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OpenCV</a:t>
            </a:r>
            <a:r>
              <a:rPr lang="en-US" sz="2400" dirty="0"/>
              <a:t> has the function cv2.cornerHarris() for this purpose. Its arguments are :</a:t>
            </a:r>
          </a:p>
          <a:p>
            <a:endParaRPr lang="en-US" sz="2400" dirty="0"/>
          </a:p>
          <a:p>
            <a:r>
              <a:rPr lang="en-US" sz="2400" dirty="0" err="1" smtClean="0"/>
              <a:t>img</a:t>
            </a:r>
            <a:r>
              <a:rPr lang="en-US" sz="2400" dirty="0" smtClean="0"/>
              <a:t> </a:t>
            </a:r>
            <a:r>
              <a:rPr lang="en-US" sz="2400" dirty="0"/>
              <a:t>- Input image, it should be grayscale and float32 type.</a:t>
            </a:r>
          </a:p>
          <a:p>
            <a:r>
              <a:rPr lang="en-US" sz="2400" dirty="0" err="1" smtClean="0"/>
              <a:t>blockSize</a:t>
            </a:r>
            <a:r>
              <a:rPr lang="en-US" sz="2400" dirty="0" smtClean="0"/>
              <a:t> </a:t>
            </a:r>
            <a:r>
              <a:rPr lang="en-US" sz="2400" dirty="0"/>
              <a:t>- It is the size of </a:t>
            </a:r>
            <a:r>
              <a:rPr lang="en-US" sz="2400" dirty="0" smtClean="0"/>
              <a:t>neighborhood </a:t>
            </a:r>
            <a:r>
              <a:rPr lang="en-US" sz="2400" dirty="0"/>
              <a:t>considered for corner detection</a:t>
            </a:r>
          </a:p>
          <a:p>
            <a:r>
              <a:rPr lang="en-US" sz="2400" dirty="0" err="1" smtClean="0"/>
              <a:t>ksize</a:t>
            </a:r>
            <a:r>
              <a:rPr lang="en-US" sz="2400" dirty="0" smtClean="0"/>
              <a:t> </a:t>
            </a:r>
            <a:r>
              <a:rPr lang="en-US" sz="2400" dirty="0"/>
              <a:t>- Aperture parameter of Sobel derivative </a:t>
            </a:r>
            <a:r>
              <a:rPr lang="en-US" sz="2400" dirty="0" smtClean="0"/>
              <a:t>used, must be odd</a:t>
            </a:r>
            <a:endParaRPr lang="en-US" sz="2400" dirty="0"/>
          </a:p>
          <a:p>
            <a:r>
              <a:rPr lang="en-US" sz="2400" dirty="0" smtClean="0"/>
              <a:t>k </a:t>
            </a:r>
            <a:r>
              <a:rPr lang="en-US" sz="2400" dirty="0"/>
              <a:t>- Harris detector free parameter in the equation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Check this detectFeature03.py</a:t>
            </a:r>
          </a:p>
          <a:p>
            <a:r>
              <a:rPr lang="en-US" sz="2400" dirty="0" smtClean="0"/>
              <a:t>Try varying parameters detectFeature04.py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0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SIFT (Scale Invariant Feature Transform)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9" y="2085860"/>
            <a:ext cx="3708400" cy="1876540"/>
          </a:xfrm>
          <a:prstGeom prst="rect">
            <a:avLst/>
          </a:prstGeom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24542" y="2209801"/>
            <a:ext cx="3810000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Problematic for moving camera and/or scenes</a:t>
            </a:r>
          </a:p>
          <a:p>
            <a:pPr>
              <a:defRPr/>
            </a:pPr>
            <a:r>
              <a:rPr lang="en-US" altLang="en-US" dirty="0" smtClean="0"/>
              <a:t>Insensitive to 4 </a:t>
            </a:r>
            <a:r>
              <a:rPr lang="en-US" altLang="en-US" dirty="0" smtClean="0"/>
              <a:t>common types of variance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24542" y="1600201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Harris corner is not scale invariant</a:t>
            </a:r>
          </a:p>
        </p:txBody>
      </p:sp>
    </p:spTree>
    <p:extLst>
      <p:ext uri="{BB962C8B-B14F-4D97-AF65-F5344CB8AC3E}">
        <p14:creationId xmlns:p14="http://schemas.microsoft.com/office/powerpoint/2010/main" val="8301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08" y="2070209"/>
            <a:ext cx="2676525" cy="3895725"/>
          </a:xfrm>
          <a:prstGeom prst="rect">
            <a:avLst/>
          </a:prstGeom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732971" y="1219200"/>
            <a:ext cx="3810000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Illumination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94" y="1860658"/>
            <a:ext cx="2705100" cy="4314825"/>
          </a:xfrm>
          <a:prstGeom prst="rect">
            <a:avLst/>
          </a:prstGeom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4931229" y="1193909"/>
            <a:ext cx="3810000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Scale</a:t>
            </a: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2438400" y="6330721"/>
            <a:ext cx="3038929" cy="6440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Michal </a:t>
            </a:r>
            <a:r>
              <a:rPr lang="en-US" sz="1600" dirty="0" err="1"/>
              <a:t>Erel's</a:t>
            </a:r>
            <a:r>
              <a:rPr lang="en-US" sz="1600" dirty="0"/>
              <a:t> SIFT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91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Variances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732971" y="1219200"/>
            <a:ext cx="3810000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Rotation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4923971" y="1197429"/>
            <a:ext cx="3810000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Affine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57" y="1993897"/>
            <a:ext cx="274320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71" y="1852608"/>
            <a:ext cx="2752725" cy="4410075"/>
          </a:xfrm>
          <a:prstGeom prst="rect">
            <a:avLst/>
          </a:prstGeom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2717800" y="6375619"/>
            <a:ext cx="3038929" cy="6440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Michal </a:t>
            </a:r>
            <a:r>
              <a:rPr lang="en-US" sz="1600" dirty="0" err="1"/>
              <a:t>Erel's</a:t>
            </a:r>
            <a:r>
              <a:rPr lang="en-US" sz="1600" dirty="0"/>
              <a:t> SIFT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26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SIFT (Scale Invariant Feature Transform)</a:t>
            </a:r>
            <a:endParaRPr 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446314" y="1864519"/>
            <a:ext cx="6509658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4-step process by D. Lowe, 2004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50" y="2882899"/>
            <a:ext cx="4850149" cy="33830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93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0101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ym typeface="Symbol" panose="05050102010706020507" pitchFamily="18" charset="2"/>
              </a:rPr>
              <a:t>What is a feature?</a:t>
            </a:r>
          </a:p>
        </p:txBody>
      </p:sp>
      <p:sp>
        <p:nvSpPr>
          <p:cNvPr id="357383" name="Rectangle 7"/>
          <p:cNvSpPr>
            <a:spLocks noGrp="1" noChangeArrowheads="1"/>
          </p:cNvSpPr>
          <p:nvPr>
            <p:ph idx="1"/>
          </p:nvPr>
        </p:nvSpPr>
        <p:spPr>
          <a:xfrm>
            <a:off x="442686" y="1019629"/>
            <a:ext cx="2833914" cy="4238171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Blue ↔↕</a:t>
            </a:r>
          </a:p>
          <a:p>
            <a:pPr>
              <a:defRPr/>
            </a:pPr>
            <a:r>
              <a:rPr lang="en-US" dirty="0" smtClean="0"/>
              <a:t>Black ↔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Red -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00" y="1019629"/>
            <a:ext cx="5283900" cy="4179548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 bwMode="auto">
          <a:xfrm>
            <a:off x="442686" y="5378917"/>
            <a:ext cx="8229600" cy="5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First working definition of a feature is a corner</a:t>
            </a:r>
          </a:p>
          <a:p>
            <a:pPr>
              <a:defRPr/>
            </a:pPr>
            <a:r>
              <a:rPr lang="en-US" dirty="0" smtClean="0"/>
              <a:t>Blobs, etc. can also be features </a:t>
            </a:r>
          </a:p>
        </p:txBody>
      </p:sp>
    </p:spTree>
    <p:extLst>
      <p:ext uri="{BB962C8B-B14F-4D97-AF65-F5344CB8AC3E}">
        <p14:creationId xmlns:p14="http://schemas.microsoft.com/office/powerpoint/2010/main" val="158875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3" grpId="0" uiExpand="1" build="p" bldLvl="2"/>
      <p:bldP spid="6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 Scale-space Extrema Detection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75697" y="1195162"/>
            <a:ext cx="7719645" cy="17525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Filter the image with Gaussian filters at increasing octaves of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9326" y="1272495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9" y="2312762"/>
            <a:ext cx="8166351" cy="37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 Scale-space Extrema Detection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79326" y="1250042"/>
            <a:ext cx="7795846" cy="14858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Difference in Gaussian for two successive </a:t>
            </a:r>
            <a:r>
              <a:rPr lang="en-US" altLang="en-US" dirty="0" smtClean="0">
                <a:latin typeface="Symbol" panose="05050102010706020507" pitchFamily="18" charset="2"/>
              </a:rPr>
              <a:t>s </a:t>
            </a:r>
            <a:r>
              <a:rPr lang="en-US" altLang="en-US" dirty="0" smtClean="0"/>
              <a:t>resonates low-high and high-low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9326" y="1272495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5055"/>
            <a:ext cx="5021665" cy="3626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618" y="2758394"/>
            <a:ext cx="4069581" cy="34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 Scale-space Extrema Detection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79326" y="1250042"/>
            <a:ext cx="7795846" cy="14858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Difference in Gaussian for two successive </a:t>
            </a:r>
            <a:r>
              <a:rPr lang="en-US" altLang="en-US" dirty="0" smtClean="0">
                <a:latin typeface="Symbol" panose="05050102010706020507" pitchFamily="18" charset="2"/>
              </a:rPr>
              <a:t>s </a:t>
            </a:r>
            <a:r>
              <a:rPr lang="en-US" altLang="en-US" dirty="0" smtClean="0"/>
              <a:t>resonates low-high and high-low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9326" y="1272495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9413"/>
            <a:ext cx="7162800" cy="4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 Scale-space Extrema Detection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57555" y="1204120"/>
            <a:ext cx="7795846" cy="14858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Check adjacent pixels but also neighbors at adjacent octave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2476501"/>
            <a:ext cx="4752567" cy="3848099"/>
          </a:xfrm>
          <a:prstGeom prst="rect">
            <a:avLst/>
          </a:prstGeom>
        </p:spPr>
      </p:pic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428171" y="2259014"/>
            <a:ext cx="3430674" cy="136774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Determine local maxima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670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2 </a:t>
            </a:r>
            <a:r>
              <a:rPr lang="en-US" altLang="en-US" dirty="0" err="1"/>
              <a:t>Keypoint</a:t>
            </a:r>
            <a:r>
              <a:rPr lang="en-US" altLang="en-US" dirty="0"/>
              <a:t> Localization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364810" y="1272495"/>
            <a:ext cx="7795846" cy="148589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This process will also find edges, so apply Harris-like process to eliminate edges leaving </a:t>
            </a:r>
            <a:r>
              <a:rPr lang="en-US" altLang="en-US" dirty="0" smtClean="0"/>
              <a:t>only </a:t>
            </a:r>
            <a:r>
              <a:rPr lang="en-US" altLang="en-US" dirty="0" smtClean="0"/>
              <a:t>the </a:t>
            </a:r>
            <a:r>
              <a:rPr lang="en-US" altLang="en-US" dirty="0" smtClean="0"/>
              <a:t>corners</a:t>
            </a:r>
          </a:p>
          <a:p>
            <a:pPr>
              <a:defRPr/>
            </a:pPr>
            <a:endParaRPr lang="en-US" altLang="en-US" dirty="0">
              <a:latin typeface="Symbol" panose="05050102010706020507" pitchFamily="18" charset="2"/>
            </a:endParaRPr>
          </a:p>
          <a:p>
            <a:pPr>
              <a:defRPr/>
            </a:pPr>
            <a:endParaRPr lang="en-US" altLang="en-US" dirty="0" smtClean="0">
              <a:latin typeface="Symbol" panose="05050102010706020507" pitchFamily="18" charset="2"/>
            </a:endParaRPr>
          </a:p>
          <a:p>
            <a:pPr>
              <a:defRPr/>
            </a:pP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9326" y="1272495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386582" y="2787423"/>
            <a:ext cx="7774074" cy="136774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Use </a:t>
            </a:r>
            <a:r>
              <a:rPr lang="en-US" altLang="en-US" dirty="0" err="1" smtClean="0"/>
              <a:t>thresholding</a:t>
            </a:r>
            <a:r>
              <a:rPr lang="en-US" altLang="en-US" dirty="0" smtClean="0"/>
              <a:t> to retain only the strongest features </a:t>
            </a:r>
            <a:endParaRPr lang="en-US" altLang="en-US" dirty="0" smtClean="0"/>
          </a:p>
          <a:p>
            <a:pPr>
              <a:defRPr/>
            </a:pPr>
            <a:endParaRPr lang="en-US" altLang="en-US" dirty="0" smtClean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66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2 </a:t>
            </a:r>
            <a:r>
              <a:rPr lang="en-US" altLang="en-US" dirty="0" err="1"/>
              <a:t>Keypoint</a:t>
            </a:r>
            <a:r>
              <a:rPr lang="en-US" altLang="en-US" dirty="0"/>
              <a:t> Localization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9326" y="1272495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3" y="1301524"/>
            <a:ext cx="6534150" cy="5067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2674" y="918684"/>
            <a:ext cx="4572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832 </a:t>
            </a:r>
            <a:r>
              <a:rPr lang="en-US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Keypoints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6235701"/>
            <a:ext cx="4572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729 </a:t>
            </a:r>
            <a:r>
              <a:rPr lang="en-US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Keypoints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305637" y="4249020"/>
            <a:ext cx="2132763" cy="15965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dirty="0" smtClean="0"/>
              <a:t>Eliminate low contrast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99163" y="6235701"/>
            <a:ext cx="4572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536 </a:t>
            </a:r>
            <a:r>
              <a:rPr lang="en-US" sz="28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Keypoints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>
          <a:xfrm>
            <a:off x="7011237" y="4356598"/>
            <a:ext cx="2132763" cy="159658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en-US" altLang="en-US" dirty="0" smtClean="0"/>
              <a:t>Eliminate edge </a:t>
            </a:r>
            <a:r>
              <a:rPr lang="en-US" altLang="en-US" dirty="0" err="1" smtClean="0"/>
              <a:t>keypoints</a:t>
            </a: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48400" y="3505200"/>
            <a:ext cx="381000" cy="35864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09081" y="5154890"/>
            <a:ext cx="1058637" cy="381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3 Orientation </a:t>
            </a:r>
            <a:r>
              <a:rPr lang="en-US" altLang="en-US" dirty="0" smtClean="0"/>
              <a:t>Assignment</a:t>
            </a:r>
            <a:endParaRPr lang="en-US" altLang="en-US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97822" y="4038600"/>
            <a:ext cx="8686521" cy="238678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For </a:t>
            </a:r>
            <a:r>
              <a:rPr lang="en-US" altLang="en-US" dirty="0"/>
              <a:t>each blurred version of the image, the gradient magnitude and orientation are computed. From the neighborhood of a </a:t>
            </a:r>
            <a:r>
              <a:rPr lang="en-US" altLang="en-US" dirty="0" err="1"/>
              <a:t>keypoint</a:t>
            </a:r>
            <a:r>
              <a:rPr lang="en-US" altLang="en-US" dirty="0"/>
              <a:t>, a histogram of orientations is built (36 bins, 1 bin per 10 degrees).</a:t>
            </a:r>
            <a:endParaRPr lang="en-US" altLang="en-US" dirty="0" smtClean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74022" y="985328"/>
            <a:ext cx="7119257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dirty="0" smtClean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268793" y="1052272"/>
            <a:ext cx="3769807" cy="298632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For orientation invariance each </a:t>
            </a:r>
            <a:r>
              <a:rPr lang="en-US" altLang="en-US" dirty="0" err="1"/>
              <a:t>keypoint</a:t>
            </a:r>
            <a:r>
              <a:rPr lang="en-US" altLang="en-US" dirty="0"/>
              <a:t> is now assigned a dominant orientation</a:t>
            </a:r>
          </a:p>
          <a:p>
            <a:pPr>
              <a:defRPr/>
            </a:pPr>
            <a:endParaRPr lang="en-US" altLang="en-US" dirty="0" smtClean="0">
              <a:latin typeface="Symbol" panose="05050102010706020507" pitchFamily="18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487" y="1431984"/>
            <a:ext cx="5601872" cy="20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improve speed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184026"/>
            <a:ext cx="731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FAST Algorithm for Corner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62009"/>
            <a:ext cx="56261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799" y="4605209"/>
            <a:ext cx="7772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ixel </a:t>
            </a:r>
            <a:r>
              <a:rPr lang="en-US" dirty="0"/>
              <a:t>p is a corner if there exists a set of n contiguous pixels in the circle (of 16 pixels) which are all brighter than </a:t>
            </a:r>
            <a:r>
              <a:rPr lang="en-US" dirty="0" err="1"/>
              <a:t>I_p</a:t>
            </a:r>
            <a:r>
              <a:rPr lang="en-US" dirty="0"/>
              <a:t> + t, or all darker than </a:t>
            </a:r>
            <a:r>
              <a:rPr lang="en-US" dirty="0" err="1"/>
              <a:t>I_p</a:t>
            </a:r>
            <a:r>
              <a:rPr lang="en-US" dirty="0"/>
              <a:t> − t. (Shown as white dash lines in the above image). n was chosen to be 12.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457200" y="5765461"/>
            <a:ext cx="7774074" cy="71153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Let’s try Fast detectFeature05.py</a:t>
            </a:r>
          </a:p>
          <a:p>
            <a:pPr>
              <a:defRPr/>
            </a:pPr>
            <a:endParaRPr lang="en-US" altLang="en-US" dirty="0" smtClean="0">
              <a:latin typeface="Symbol" panose="05050102010706020507" pitchFamily="18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1700" y="1542891"/>
            <a:ext cx="436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Features from Accelerated Segment Test</a:t>
            </a:r>
          </a:p>
        </p:txBody>
      </p:sp>
    </p:spTree>
    <p:extLst>
      <p:ext uri="{BB962C8B-B14F-4D97-AF65-F5344CB8AC3E}">
        <p14:creationId xmlns:p14="http://schemas.microsoft.com/office/powerpoint/2010/main" val="12626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642257" y="6477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 smtClean="0"/>
              <a:t>How to define the difference between two features f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f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?</a:t>
            </a:r>
          </a:p>
          <a:p>
            <a:pPr marL="914400" lvl="1" indent="-457200"/>
            <a:r>
              <a:rPr lang="en-US" altLang="en-US" dirty="0" smtClean="0">
                <a:ea typeface="ＭＳ Ｐゴシック" panose="020B0600070205080204" pitchFamily="34" charset="-128"/>
              </a:rPr>
              <a:t>Simple approach is SSD(f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</a:t>
            </a:r>
          </a:p>
          <a:p>
            <a:pPr marL="1314450" lvl="2" indent="-457200"/>
            <a:r>
              <a:rPr lang="en-US" altLang="en-US" sz="1800" dirty="0" smtClean="0">
                <a:ea typeface="ＭＳ Ｐゴシック" panose="020B0600070205080204" pitchFamily="34" charset="-128"/>
              </a:rPr>
              <a:t>sum of square differences between entries of the two descriptors</a:t>
            </a:r>
          </a:p>
          <a:p>
            <a:pPr marL="1314450" lvl="2" indent="-457200"/>
            <a:r>
              <a:rPr lang="en-US" altLang="en-US" sz="1800" dirty="0" smtClean="0">
                <a:ea typeface="ＭＳ Ｐゴシック" panose="020B0600070205080204" pitchFamily="34" charset="-128"/>
              </a:rPr>
              <a:t>can give good scores to very ambiguous (bad) matches </a:t>
            </a:r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Rectangle 14"/>
          <p:cNvSpPr>
            <a:spLocks noChangeArrowheads="1"/>
          </p:cNvSpPr>
          <p:nvPr/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latin typeface="Arial" panose="020B0604020202020204" pitchFamily="34" charset="0"/>
              </a:rPr>
              <a:t>I</a:t>
            </a:r>
            <a:r>
              <a:rPr lang="en-US" altLang="en-US" sz="3200" b="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latin typeface="Arial" panose="020B0604020202020204" pitchFamily="34" charset="0"/>
              </a:rPr>
              <a:t>I</a:t>
            </a:r>
            <a:r>
              <a:rPr lang="en-US" altLang="en-US" sz="3200" b="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49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-76200" y="228600"/>
            <a:ext cx="9191625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 smtClean="0"/>
              <a:t>How to define the difference between two features f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f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?</a:t>
            </a:r>
          </a:p>
          <a:p>
            <a:pPr marL="914400" lvl="1" indent="-457200"/>
            <a:r>
              <a:rPr lang="en-US" altLang="en-US" dirty="0" smtClean="0">
                <a:ea typeface="ＭＳ Ｐゴシック" panose="020B0600070205080204" pitchFamily="34" charset="-128"/>
              </a:rPr>
              <a:t>Better approach:  ratio distance = SSD(f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/ SSD(f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f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’)</a:t>
            </a:r>
          </a:p>
          <a:p>
            <a:pPr marL="1314450" lvl="2" indent="-457200"/>
            <a:r>
              <a:rPr lang="en-US" altLang="en-US" sz="1800" dirty="0" smtClean="0">
                <a:ea typeface="ＭＳ Ｐゴシック" panose="020B0600070205080204" pitchFamily="34" charset="-128"/>
              </a:rPr>
              <a:t>f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is best SSD match to f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in I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2</a:t>
            </a: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marL="1314450" lvl="2" indent="-457200"/>
            <a:r>
              <a:rPr lang="en-US" altLang="en-US" sz="1800" dirty="0" smtClean="0">
                <a:ea typeface="ＭＳ Ｐゴシック" panose="020B0600070205080204" pitchFamily="34" charset="-128"/>
              </a:rPr>
              <a:t>f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2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’  is  2</a:t>
            </a:r>
            <a:r>
              <a:rPr lang="en-US" altLang="en-US" sz="1800" baseline="30000" dirty="0" smtClean="0">
                <a:ea typeface="ＭＳ Ｐゴシック" panose="020B0600070205080204" pitchFamily="34" charset="-128"/>
              </a:rPr>
              <a:t>nd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best SSD match to f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1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in I</a:t>
            </a:r>
            <a:r>
              <a:rPr lang="en-US" altLang="en-US" sz="1800" baseline="-25000" dirty="0" smtClean="0">
                <a:ea typeface="ＭＳ Ｐゴシック" panose="020B0600070205080204" pitchFamily="34" charset="-128"/>
              </a:rPr>
              <a:t>2</a:t>
            </a:r>
          </a:p>
          <a:p>
            <a:pPr marL="1314450" lvl="2" indent="-457200"/>
            <a:r>
              <a:rPr lang="en-US" altLang="en-US" sz="1800" dirty="0" smtClean="0">
                <a:ea typeface="ＭＳ Ｐゴシック" panose="020B0600070205080204" pitchFamily="34" charset="-128"/>
              </a:rPr>
              <a:t>gives small values for ambiguous matches</a:t>
            </a:r>
            <a:endParaRPr lang="en-US" altLang="en-US" sz="1800" baseline="300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Rectangle 14"/>
          <p:cNvSpPr>
            <a:spLocks noChangeArrowheads="1"/>
          </p:cNvSpPr>
          <p:nvPr/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latin typeface="Arial" panose="020B0604020202020204" pitchFamily="34" charset="0"/>
              </a:rPr>
              <a:t>I</a:t>
            </a:r>
            <a:r>
              <a:rPr lang="en-US" altLang="en-US" sz="3200" b="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latin typeface="Arial" panose="020B0604020202020204" pitchFamily="34" charset="0"/>
              </a:rPr>
              <a:t>I</a:t>
            </a:r>
            <a:r>
              <a:rPr lang="en-US" altLang="en-US" sz="3200" b="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7216775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7216775" y="32766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="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3200" b="0" baseline="30000">
                <a:solidFill>
                  <a:srgbClr val="FFFF00"/>
                </a:solidFill>
                <a:latin typeface="Arial" panose="020B060402020202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5787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Harris &amp; Mike Stephens </a:t>
            </a:r>
            <a:r>
              <a:rPr lang="en-US" i="1" dirty="0" smtClean="0"/>
              <a:t>A </a:t>
            </a:r>
            <a:r>
              <a:rPr lang="en-US" i="1" dirty="0"/>
              <a:t>Combined Corner and Edge Detector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1988</a:t>
            </a:r>
          </a:p>
        </p:txBody>
      </p:sp>
    </p:spTree>
    <p:extLst>
      <p:ext uri="{BB962C8B-B14F-4D97-AF65-F5344CB8AC3E}">
        <p14:creationId xmlns:p14="http://schemas.microsoft.com/office/powerpoint/2010/main" val="11920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Evaluating the results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dirty="0" smtClean="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0225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95463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3622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32568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2098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19812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18288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6670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04470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1889125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alt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36220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209800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alt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198120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667000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200</a:t>
            </a:r>
            <a:endParaRPr lang="en-US" alt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251325"/>
            <a:ext cx="1989138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latin typeface="Arial" panose="020B0604020202020204" pitchFamily="34" charset="0"/>
              </a:rPr>
              <a:t>feature distance</a:t>
            </a:r>
            <a:endParaRPr lang="en-US" altLang="en-US" sz="2000" b="0" baseline="-25000">
              <a:latin typeface="Arial" panose="020B0604020202020204" pitchFamily="34" charset="0"/>
            </a:endParaRPr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063875"/>
            <a:ext cx="76200" cy="1187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r>
              <a:rPr lang="en-US" altLang="en-US" sz="2000" dirty="0" smtClean="0"/>
              <a:t>The distance threshold affects performance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True positives = # of detected matches that are correct</a:t>
            </a:r>
          </a:p>
          <a:p>
            <a:pPr lvl="2"/>
            <a:r>
              <a:rPr lang="en-US" altLang="en-US" sz="1600" dirty="0" smtClean="0">
                <a:ea typeface="ＭＳ Ｐゴシック" panose="020B0600070205080204" pitchFamily="34" charset="-128"/>
              </a:rPr>
              <a:t>Suppose we want to maximize these—how to choose threshold?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False positives = # of detected matches that are incorrect</a:t>
            </a:r>
          </a:p>
          <a:p>
            <a:pPr lvl="2"/>
            <a:r>
              <a:rPr lang="en-US" altLang="en-US" sz="1600" dirty="0" smtClean="0">
                <a:ea typeface="ＭＳ Ｐゴシック" panose="020B0600070205080204" pitchFamily="34" charset="-128"/>
              </a:rPr>
              <a:t>Suppose we want to minimize these—how to choose threshold?</a:t>
            </a:r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438400" y="1785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6365875" y="1749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752600" y="1633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715000" y="1404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1524000" y="1252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54102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 flipV="1">
            <a:off x="1905000" y="14684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5" name="Rectangle 14"/>
          <p:cNvSpPr>
            <a:spLocks noChangeArrowheads="1"/>
          </p:cNvSpPr>
          <p:nvPr/>
        </p:nvSpPr>
        <p:spPr bwMode="auto">
          <a:xfrm>
            <a:off x="4181475" y="13128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alt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 flipV="1">
            <a:off x="2590800" y="17859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4267200" y="16335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altLang="en-US" sz="20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4768" name="Freeform 16"/>
          <p:cNvSpPr>
            <a:spLocks/>
          </p:cNvSpPr>
          <p:nvPr/>
        </p:nvSpPr>
        <p:spPr bwMode="auto">
          <a:xfrm>
            <a:off x="1562100" y="1404938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4191000" y="20907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FF0000"/>
                </a:solidFill>
                <a:latin typeface="Arial" panose="020B0604020202020204" pitchFamily="34" charset="0"/>
              </a:rPr>
              <a:t>200</a:t>
            </a:r>
            <a:endParaRPr lang="en-US" altLang="en-US" sz="20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4267200" y="3538538"/>
            <a:ext cx="16303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feature distance</a:t>
            </a:r>
            <a:endParaRPr lang="en-US" altLang="en-US" sz="1600" b="0" baseline="-25000">
              <a:latin typeface="Arial" panose="020B0604020202020204" pitchFamily="34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 flipH="1" flipV="1">
            <a:off x="4648200" y="1938338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>
                <a:solidFill>
                  <a:srgbClr val="FF0000"/>
                </a:solidFill>
                <a:latin typeface="Arial" panose="020B0604020202020204" pitchFamily="34" charset="0"/>
              </a:rPr>
              <a:t>false match</a:t>
            </a:r>
            <a:endParaRPr lang="en-US" altLang="en-US" sz="1200" b="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/>
        </p:nvSpPr>
        <p:spPr bwMode="auto"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>
                <a:solidFill>
                  <a:schemeClr val="accent2"/>
                </a:solidFill>
                <a:latin typeface="Arial" panose="020B0604020202020204" pitchFamily="34" charset="0"/>
              </a:rPr>
              <a:t>true match</a:t>
            </a:r>
            <a:endParaRPr lang="en-US" altLang="en-US" sz="1200" b="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Line 34"/>
          <p:cNvSpPr>
            <a:spLocks noChangeShapeType="1"/>
          </p:cNvSpPr>
          <p:nvPr/>
        </p:nvSpPr>
        <p:spPr bwMode="auto">
          <a:xfrm flipH="1">
            <a:off x="3505200" y="24765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9" name="Line 32"/>
          <p:cNvSpPr>
            <a:spLocks noChangeShapeType="1"/>
          </p:cNvSpPr>
          <p:nvPr/>
        </p:nvSpPr>
        <p:spPr bwMode="auto">
          <a:xfrm>
            <a:off x="3922713" y="243840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0" name="TextBox 23"/>
          <p:cNvSpPr txBox="1">
            <a:spLocks noChangeArrowheads="1"/>
          </p:cNvSpPr>
          <p:nvPr/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0.7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Evaluating the results</a:t>
            </a:r>
          </a:p>
        </p:txBody>
      </p:sp>
      <p:sp>
        <p:nvSpPr>
          <p:cNvPr id="7578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114425"/>
            <a:ext cx="7772400" cy="4254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dirty="0" smtClean="0"/>
              <a:t>How can we measure the performance of a feature matcher?</a:t>
            </a:r>
          </a:p>
        </p:txBody>
      </p:sp>
      <p:sp>
        <p:nvSpPr>
          <p:cNvPr id="75783" name="Rectangle 6"/>
          <p:cNvSpPr>
            <a:spLocks noChangeArrowheads="1"/>
          </p:cNvSpPr>
          <p:nvPr/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5784" name="Text Box 6"/>
          <p:cNvSpPr txBox="1">
            <a:spLocks noChangeArrowheads="1"/>
          </p:cNvSpPr>
          <p:nvPr/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5785" name="Text Box 7"/>
          <p:cNvSpPr txBox="1">
            <a:spLocks noChangeArrowheads="1"/>
          </p:cNvSpPr>
          <p:nvPr/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5786" name="Text Box 8"/>
          <p:cNvSpPr txBox="1">
            <a:spLocks noChangeArrowheads="1"/>
          </p:cNvSpPr>
          <p:nvPr/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5787" name="Text Box 9"/>
          <p:cNvSpPr txBox="1">
            <a:spLocks noChangeArrowheads="1"/>
          </p:cNvSpPr>
          <p:nvPr/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false positive rate</a:t>
            </a:r>
          </a:p>
        </p:txBody>
      </p:sp>
      <p:sp>
        <p:nvSpPr>
          <p:cNvPr id="75788" name="Text Box 10"/>
          <p:cNvSpPr txBox="1">
            <a:spLocks noChangeArrowheads="1"/>
          </p:cNvSpPr>
          <p:nvPr/>
        </p:nvSpPr>
        <p:spPr bwMode="auto">
          <a:xfrm>
            <a:off x="2667000" y="28194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positive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rate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altLang="en-US" sz="1400" b="0" i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75789" name="Group 12"/>
          <p:cNvGrpSpPr>
            <a:grpSpLocks/>
          </p:cNvGrpSpPr>
          <p:nvPr/>
        </p:nvGrpSpPr>
        <p:grpSpPr bwMode="auto">
          <a:xfrm>
            <a:off x="152400" y="2835275"/>
            <a:ext cx="2895600" cy="517525"/>
            <a:chOff x="-48" y="1786"/>
            <a:chExt cx="1200" cy="326"/>
          </a:xfrm>
        </p:grpSpPr>
        <p:sp>
          <p:nvSpPr>
            <p:cNvPr id="75798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true positives</a:t>
              </a:r>
            </a:p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matching features (positives)</a:t>
              </a:r>
              <a:endParaRPr lang="en-US" altLang="en-US" b="0" baseline="-25000"/>
            </a:p>
          </p:txBody>
        </p:sp>
        <p:sp>
          <p:nvSpPr>
            <p:cNvPr id="75799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0" name="Oval 15"/>
          <p:cNvSpPr>
            <a:spLocks noChangeArrowheads="1"/>
          </p:cNvSpPr>
          <p:nvPr/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5791" name="Line 16"/>
          <p:cNvSpPr>
            <a:spLocks noChangeShapeType="1"/>
          </p:cNvSpPr>
          <p:nvPr/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2" name="Line 17"/>
          <p:cNvSpPr>
            <a:spLocks noChangeShapeType="1"/>
          </p:cNvSpPr>
          <p:nvPr/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3" name="Text Box 15"/>
          <p:cNvSpPr txBox="1">
            <a:spLocks noChangeArrowheads="1"/>
          </p:cNvSpPr>
          <p:nvPr/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0.1</a:t>
            </a:r>
          </a:p>
        </p:txBody>
      </p:sp>
      <p:grpSp>
        <p:nvGrpSpPr>
          <p:cNvPr id="75794" name="Group 20"/>
          <p:cNvGrpSpPr>
            <a:grpSpLocks/>
          </p:cNvGrpSpPr>
          <p:nvPr/>
        </p:nvGrpSpPr>
        <p:grpSpPr bwMode="auto">
          <a:xfrm>
            <a:off x="3048000" y="4740275"/>
            <a:ext cx="2895600" cy="517525"/>
            <a:chOff x="-48" y="1786"/>
            <a:chExt cx="1200" cy="326"/>
          </a:xfrm>
        </p:grpSpPr>
        <p:sp>
          <p:nvSpPr>
            <p:cNvPr id="75796" name="Text Box 21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false positives</a:t>
              </a:r>
            </a:p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unmatched features (negatives)</a:t>
              </a:r>
              <a:endParaRPr lang="en-US" altLang="en-US" b="0" baseline="-25000"/>
            </a:p>
          </p:txBody>
        </p:sp>
        <p:sp>
          <p:nvSpPr>
            <p:cNvPr id="75797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5" name="Line 23"/>
          <p:cNvSpPr>
            <a:spLocks noChangeShapeType="1"/>
          </p:cNvSpPr>
          <p:nvPr/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/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0.7</a:t>
            </a:r>
          </a:p>
        </p:txBody>
      </p:sp>
      <p:sp>
        <p:nvSpPr>
          <p:cNvPr id="76803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Evaluating the results</a:t>
            </a:r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4254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smtClean="0"/>
              <a:t>How can we measure the performance of a feature matcher?</a:t>
            </a:r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false positive rate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2667000" y="28194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positive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  <a:t>rate</a:t>
            </a:r>
            <a:br>
              <a:rPr lang="en-US" altLang="en-US" sz="1400" b="0" i="1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altLang="en-US" sz="1400" b="0" i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76811" name="Group 12"/>
          <p:cNvGrpSpPr>
            <a:grpSpLocks/>
          </p:cNvGrpSpPr>
          <p:nvPr/>
        </p:nvGrpSpPr>
        <p:grpSpPr bwMode="auto">
          <a:xfrm>
            <a:off x="152400" y="2835275"/>
            <a:ext cx="2895600" cy="517525"/>
            <a:chOff x="-48" y="1786"/>
            <a:chExt cx="1200" cy="326"/>
          </a:xfrm>
        </p:grpSpPr>
        <p:sp>
          <p:nvSpPr>
            <p:cNvPr id="76823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true positives</a:t>
              </a:r>
            </a:p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matching features (positives)</a:t>
              </a:r>
              <a:endParaRPr lang="en-US" altLang="en-US" b="0" baseline="-25000"/>
            </a:p>
          </p:txBody>
        </p:sp>
        <p:sp>
          <p:nvSpPr>
            <p:cNvPr id="76824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12" name="Oval 15"/>
          <p:cNvSpPr>
            <a:spLocks noChangeArrowheads="1"/>
          </p:cNvSpPr>
          <p:nvPr/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813" name="Line 16"/>
          <p:cNvSpPr>
            <a:spLocks noChangeShapeType="1"/>
          </p:cNvSpPr>
          <p:nvPr/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4" name="Line 17"/>
          <p:cNvSpPr>
            <a:spLocks noChangeShapeType="1"/>
          </p:cNvSpPr>
          <p:nvPr/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5" name="Text Box 17"/>
          <p:cNvSpPr txBox="1">
            <a:spLocks noChangeArrowheads="1"/>
          </p:cNvSpPr>
          <p:nvPr/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>
                <a:latin typeface="Arial" panose="020B0604020202020204" pitchFamily="34" charset="0"/>
              </a:rPr>
              <a:t>0.1</a:t>
            </a:r>
          </a:p>
        </p:txBody>
      </p:sp>
      <p:grpSp>
        <p:nvGrpSpPr>
          <p:cNvPr id="76816" name="Group 20"/>
          <p:cNvGrpSpPr>
            <a:grpSpLocks/>
          </p:cNvGrpSpPr>
          <p:nvPr/>
        </p:nvGrpSpPr>
        <p:grpSpPr bwMode="auto">
          <a:xfrm>
            <a:off x="3048000" y="4740275"/>
            <a:ext cx="2895600" cy="517525"/>
            <a:chOff x="-48" y="1786"/>
            <a:chExt cx="1200" cy="326"/>
          </a:xfrm>
        </p:grpSpPr>
        <p:sp>
          <p:nvSpPr>
            <p:cNvPr id="76821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false positives</a:t>
              </a:r>
            </a:p>
            <a:p>
              <a:pPr algn="ctr"/>
              <a:r>
                <a:rPr lang="en-US" altLang="en-US" sz="1400" b="0">
                  <a:latin typeface="Arial" panose="020B0604020202020204" pitchFamily="34" charset="0"/>
                </a:rPr>
                <a:t># unmatched features (negatives)</a:t>
              </a:r>
              <a:endParaRPr lang="en-US" altLang="en-US" b="0" baseline="-25000"/>
            </a:p>
          </p:txBody>
        </p:sp>
        <p:sp>
          <p:nvSpPr>
            <p:cNvPr id="76822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17" name="Line 23"/>
          <p:cNvSpPr>
            <a:spLocks noChangeShapeType="1"/>
          </p:cNvSpPr>
          <p:nvPr/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Freeform 25"/>
          <p:cNvSpPr>
            <a:spLocks/>
          </p:cNvSpPr>
          <p:nvPr/>
        </p:nvSpPr>
        <p:spPr bwMode="auto">
          <a:xfrm>
            <a:off x="3657600" y="182880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120967500 w 1632"/>
              <a:gd name="T3" fmla="*/ 2147483647 h 1632"/>
              <a:gd name="T4" fmla="*/ 241935000 w 1632"/>
              <a:gd name="T5" fmla="*/ 1451610000 h 1632"/>
              <a:gd name="T6" fmla="*/ 483870000 w 1632"/>
              <a:gd name="T7" fmla="*/ 967740000 h 1632"/>
              <a:gd name="T8" fmla="*/ 1209675000 w 1632"/>
              <a:gd name="T9" fmla="*/ 483870000 h 1632"/>
              <a:gd name="T10" fmla="*/ 2147483647 w 1632"/>
              <a:gd name="T11" fmla="*/ 120967500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76819" name="Text Box 23"/>
          <p:cNvSpPr txBox="1">
            <a:spLocks noChangeArrowheads="1"/>
          </p:cNvSpPr>
          <p:nvPr/>
        </p:nvSpPr>
        <p:spPr bwMode="auto">
          <a:xfrm>
            <a:off x="3505200" y="1339850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33CC33"/>
                </a:solidFill>
                <a:latin typeface="Arial" panose="020B0604020202020204" pitchFamily="34" charset="0"/>
              </a:rPr>
              <a:t>ROC curve  </a:t>
            </a:r>
            <a:r>
              <a:rPr lang="en-US" altLang="en-US" sz="1200">
                <a:solidFill>
                  <a:srgbClr val="33CC33"/>
                </a:solidFill>
                <a:latin typeface="Arial" panose="020B0604020202020204" pitchFamily="34" charset="0"/>
              </a:rPr>
              <a:t>(“Receiver Operator Characteristic”)</a:t>
            </a:r>
          </a:p>
        </p:txBody>
      </p:sp>
      <p:sp>
        <p:nvSpPr>
          <p:cNvPr id="76820" name="Rectangle 28"/>
          <p:cNvSpPr>
            <a:spLocks noChangeArrowheads="1"/>
          </p:cNvSpPr>
          <p:nvPr/>
        </p:nvSpPr>
        <p:spPr bwMode="auto">
          <a:xfrm>
            <a:off x="457200" y="5181600"/>
            <a:ext cx="8686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000" b="0" dirty="0">
                <a:latin typeface="Arial" panose="020B0604020202020204" pitchFamily="34" charset="0"/>
              </a:rPr>
              <a:t>ROC Curves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1800" b="0" dirty="0">
                <a:latin typeface="Arial" panose="020B0604020202020204" pitchFamily="34" charset="0"/>
              </a:rPr>
              <a:t>Generated by counting # current/incorrect matches, for different </a:t>
            </a:r>
            <a:r>
              <a:rPr lang="en-US" altLang="en-US" sz="1800" b="0" dirty="0" smtClean="0">
                <a:latin typeface="Arial" panose="020B0604020202020204" pitchFamily="34" charset="0"/>
              </a:rPr>
              <a:t>thresholds</a:t>
            </a:r>
            <a:endParaRPr lang="en-US" altLang="en-US" sz="1800" b="0" dirty="0">
              <a:latin typeface="Arial" panose="020B060402020202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1800" b="0" dirty="0">
                <a:latin typeface="Arial" panose="020B0604020202020204" pitchFamily="34" charset="0"/>
              </a:rPr>
              <a:t>Want to maximize area under the curve (AUC)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1800" b="0" dirty="0">
                <a:latin typeface="Arial" panose="020B0604020202020204" pitchFamily="34" charset="0"/>
              </a:rPr>
              <a:t>Useful for comparing different feature matching </a:t>
            </a:r>
            <a:r>
              <a:rPr lang="en-US" altLang="en-US" sz="1800" b="0" dirty="0" smtClean="0">
                <a:latin typeface="Arial" panose="020B0604020202020204" pitchFamily="34" charset="0"/>
              </a:rPr>
              <a:t>methods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4"/>
          <p:cNvSpPr>
            <a:spLocks noGrp="1"/>
          </p:cNvSpPr>
          <p:nvPr>
            <p:ph type="title" idx="4294967295"/>
          </p:nvPr>
        </p:nvSpPr>
        <p:spPr>
          <a:xfrm>
            <a:off x="68263" y="53975"/>
            <a:ext cx="9075737" cy="449263"/>
          </a:xfrm>
        </p:spPr>
        <p:txBody>
          <a:bodyPr lIns="0" tIns="0" rIns="0" bIns="0" anchor="t"/>
          <a:lstStyle/>
          <a:p>
            <a:pPr eaLnBrk="1" hangingPunct="1"/>
            <a:r>
              <a:rPr lang="en-US" altLang="en-US" sz="3600" b="1" smtClean="0"/>
              <a:t>BRIEF descriptor </a:t>
            </a:r>
            <a:r>
              <a:rPr lang="en-US" altLang="en-US" sz="1800" b="1" smtClean="0"/>
              <a:t>(BRIEF: Binary Robust Independent Elementary Features)</a:t>
            </a:r>
            <a:endParaRPr lang="el-GR" altLang="en-US" sz="1800" b="1" smtClean="0"/>
          </a:p>
        </p:txBody>
      </p:sp>
      <p:sp>
        <p:nvSpPr>
          <p:cNvPr id="13315" name="Content Placeholder 5"/>
          <p:cNvSpPr>
            <a:spLocks noGrp="1"/>
          </p:cNvSpPr>
          <p:nvPr>
            <p:ph idx="4294967295"/>
          </p:nvPr>
        </p:nvSpPr>
        <p:spPr>
          <a:xfrm>
            <a:off x="279400" y="547688"/>
            <a:ext cx="8534400" cy="5402262"/>
          </a:xfrm>
        </p:spPr>
        <p:txBody>
          <a:bodyPr lIns="0" tIns="0" rIns="0" bIns="0"/>
          <a:lstStyle/>
          <a:p>
            <a:pPr marL="0" indent="0" eaLnBrk="1" hangingPunct="1"/>
            <a:endParaRPr lang="en-US" altLang="en-US" dirty="0" smtClean="0"/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latin typeface="Arial" panose="020B0604020202020204" pitchFamily="34" charset="0"/>
              </a:rPr>
              <a:t>Performs several pair-wise intensity comparisons on a Gaussian-smoothed image patch and encodes the outcomes in a bit vector</a:t>
            </a: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endParaRPr lang="en-US" altLang="en-US" sz="2200" dirty="0" smtClean="0">
              <a:latin typeface="Arial" panose="020B0604020202020204" pitchFamily="34" charset="0"/>
            </a:endParaRP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endParaRPr lang="en-US" altLang="en-US" sz="2200" dirty="0" smtClean="0">
              <a:latin typeface="Arial" panose="020B0604020202020204" pitchFamily="34" charset="0"/>
            </a:endParaRP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endParaRPr lang="en-US" altLang="en-US" sz="2200" dirty="0" smtClean="0">
              <a:latin typeface="Arial" panose="020B0604020202020204" pitchFamily="34" charset="0"/>
            </a:endParaRP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endParaRPr lang="en-US" altLang="en-US" sz="2200" dirty="0" smtClean="0">
              <a:latin typeface="Arial" panose="020B0604020202020204" pitchFamily="34" charset="0"/>
            </a:endParaRP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latin typeface="Arial" panose="020B0604020202020204" pitchFamily="34" charset="0"/>
              </a:rPr>
              <a:t>The pattern of pixels to be compared by BRIEF in each patch is selected randomly (same for all patches)</a:t>
            </a:r>
          </a:p>
          <a:p>
            <a:pPr marL="234950" lvl="1" indent="-233363" eaLnBrk="1" hangingPunct="1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latin typeface="Arial" panose="020B0604020202020204" pitchFamily="34" charset="0"/>
              </a:rPr>
              <a:t>BRIEF is less discriminate compared to SIFT but much faster to compute and match, and more compact to store</a:t>
            </a:r>
            <a:endParaRPr lang="el-GR" altLang="en-US" sz="2200" dirty="0" smtClean="0">
              <a:latin typeface="Arial" panose="020B0604020202020204" pitchFamily="34" charset="0"/>
            </a:endParaRPr>
          </a:p>
        </p:txBody>
      </p:sp>
      <p:sp>
        <p:nvSpPr>
          <p:cNvPr id="13316" name="Date Placeholder 1"/>
          <p:cNvSpPr txBox="1">
            <a:spLocks noGrp="1"/>
          </p:cNvSpPr>
          <p:nvPr/>
        </p:nvSpPr>
        <p:spPr bwMode="gray">
          <a:xfrm>
            <a:off x="3186113" y="6499225"/>
            <a:ext cx="73183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900">
                <a:solidFill>
                  <a:schemeClr val="bg1"/>
                </a:solidFill>
                <a:latin typeface="Verdana" panose="020B0604030504040204" pitchFamily="34" charset="0"/>
              </a:rPr>
              <a:t>2012/09/24</a:t>
            </a:r>
          </a:p>
        </p:txBody>
      </p:sp>
      <p:sp>
        <p:nvSpPr>
          <p:cNvPr id="13317" name="Slide Number Placeholder 2"/>
          <p:cNvSpPr txBox="1">
            <a:spLocks noGrp="1"/>
          </p:cNvSpPr>
          <p:nvPr/>
        </p:nvSpPr>
        <p:spPr bwMode="gray">
          <a:xfrm>
            <a:off x="4017963" y="6499225"/>
            <a:ext cx="53498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900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A8122120-F7E7-453B-8DC8-9AF56E8E312C}" type="slidenum">
              <a:rPr lang="en-US" altLang="en-US" sz="900">
                <a:solidFill>
                  <a:schemeClr val="bg1"/>
                </a:solidFill>
                <a:latin typeface="Verdana" panose="020B0604030504040204" pitchFamily="34" charset="0"/>
              </a:rPr>
              <a:pPr algn="ctr" eaLnBrk="1" hangingPunct="1">
                <a:lnSpc>
                  <a:spcPct val="90000"/>
                </a:lnSpc>
                <a:spcBef>
                  <a:spcPct val="50000"/>
                </a:spcBef>
              </a:pPr>
              <a:t>44</a:t>
            </a:fld>
            <a:endParaRPr lang="en-US" altLang="en-US" sz="90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0" y="2911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2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2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3320" name="Rectangle 9"/>
          <p:cNvSpPr>
            <a:spLocks noChangeArrowheads="1"/>
          </p:cNvSpPr>
          <p:nvPr/>
        </p:nvSpPr>
        <p:spPr bwMode="auto">
          <a:xfrm>
            <a:off x="0" y="2449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2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3321" name="Footer Placeholder 5"/>
          <p:cNvSpPr txBox="1">
            <a:spLocks noGrp="1"/>
          </p:cNvSpPr>
          <p:nvPr/>
        </p:nvSpPr>
        <p:spPr bwMode="gray">
          <a:xfrm>
            <a:off x="277813" y="6499225"/>
            <a:ext cx="277018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17775" algn="r"/>
              </a:tabLs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GB" altLang="en-US" sz="900">
                <a:solidFill>
                  <a:schemeClr val="bg1"/>
                </a:solidFill>
                <a:latin typeface="Verdana" panose="020B0604030504040204" pitchFamily="34" charset="0"/>
              </a:rPr>
              <a:t>SEXTANT – TConf1</a:t>
            </a:r>
          </a:p>
        </p:txBody>
      </p:sp>
      <p:pic>
        <p:nvPicPr>
          <p:cNvPr id="13322" name="Picture 12" descr="viewer?pid=bl&amp;srcid=ADGEESjpgE8vIl-H_Ho5GuHbyPsmjnXmj9walbu1qaXzdK_rWWgQhW-nd2u4KqzhF22JfmccisuxJfMWWat4l87Bagbi9p3ZK4kWnU5aT4Ji52TW_QvbH6pB-oSTrFEk_5KmzxH378zQ&amp;q=cache%3AoL51lXsVlWMJ%3Aw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5723" r="21791" b="43195"/>
          <a:stretch>
            <a:fillRect/>
          </a:stretch>
        </p:blipFill>
        <p:spPr bwMode="auto">
          <a:xfrm>
            <a:off x="2051050" y="1868488"/>
            <a:ext cx="4679950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Rectangle 69"/>
          <p:cNvSpPr>
            <a:spLocks noChangeArrowheads="1"/>
          </p:cNvSpPr>
          <p:nvPr/>
        </p:nvSpPr>
        <p:spPr bwMode="auto">
          <a:xfrm>
            <a:off x="0" y="6308725"/>
            <a:ext cx="914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600" i="1">
                <a:solidFill>
                  <a:srgbClr val="FF0000"/>
                </a:solidFill>
                <a:latin typeface="Arial" panose="020B0604020202020204" pitchFamily="34" charset="0"/>
              </a:rPr>
              <a:t>M. Calonder et al. BRIEF: Binary Robust Independent Elementary Features. ECCV 2010.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" y="3880117"/>
            <a:ext cx="447675" cy="43815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838200" y="4000681"/>
            <a:ext cx="609600" cy="236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2906" y="4000681"/>
            <a:ext cx="73286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11010101011001010101010111101100101101010101010111000000111100110101010101010111111010011110101100101110110110110010100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887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096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ORB (Oriented FAST and Rotated BRIEF)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895600"/>
            <a:ext cx="7010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First it use FAST to find </a:t>
            </a:r>
            <a:r>
              <a:rPr lang="en-US" sz="2800" dirty="0" err="1"/>
              <a:t>keypoints</a:t>
            </a:r>
            <a:r>
              <a:rPr lang="en-US" sz="2800" dirty="0"/>
              <a:t>, then apply Harris corner measure to find top N points among them.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371600"/>
            <a:ext cx="7391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ORB is basically a fusion of FAST </a:t>
            </a:r>
            <a:r>
              <a:rPr lang="en-US" sz="2800" dirty="0" err="1"/>
              <a:t>keypoint</a:t>
            </a:r>
            <a:r>
              <a:rPr lang="en-US" sz="2800" dirty="0"/>
              <a:t> detector and BRIEF descriptor with many modifications to enhance the performance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838200" y="4280595"/>
            <a:ext cx="7200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ORB will “steer</a:t>
            </a:r>
            <a:r>
              <a:rPr lang="en-US" sz="2800" dirty="0"/>
              <a:t>” BRIEF according to the orientation of </a:t>
            </a:r>
            <a:r>
              <a:rPr lang="en-US" sz="2800" dirty="0" err="1"/>
              <a:t>keypoints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Try on building-&gt; detectFeatures06.py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05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Library for Approximate Nearest </a:t>
            </a:r>
            <a:r>
              <a:rPr lang="en-US" dirty="0" smtClean="0"/>
              <a:t>Neighbors (FLAN)</a:t>
            </a:r>
          </a:p>
          <a:p>
            <a:r>
              <a:rPr lang="en-US" dirty="0" smtClean="0"/>
              <a:t>Efficient search of large feature sets</a:t>
            </a:r>
          </a:p>
          <a:p>
            <a:r>
              <a:rPr lang="en-US" dirty="0" smtClean="0"/>
              <a:t>Returns “Nearest Neighbors”, </a:t>
            </a:r>
            <a:r>
              <a:rPr lang="en-US" dirty="0" err="1" smtClean="0"/>
              <a:t>knn</a:t>
            </a:r>
            <a:r>
              <a:rPr lang="en-US" dirty="0" smtClean="0"/>
              <a:t> returns k nearest neighbors</a:t>
            </a:r>
          </a:p>
          <a:p>
            <a:r>
              <a:rPr lang="en-US" dirty="0"/>
              <a:t>Try </a:t>
            </a:r>
            <a:r>
              <a:rPr lang="en-US" dirty="0" smtClean="0"/>
              <a:t>on buildings </a:t>
            </a:r>
            <a:r>
              <a:rPr lang="en-US" dirty="0"/>
              <a:t>-&gt; </a:t>
            </a:r>
            <a:r>
              <a:rPr lang="en-US" dirty="0" smtClean="0"/>
              <a:t>detectFeatures07.py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dirty="0" smtClean="0"/>
              <a:t>Summary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46314" y="1392238"/>
            <a:ext cx="8229600" cy="4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Features are best when their location is unique in the image</a:t>
            </a:r>
          </a:p>
          <a:p>
            <a:r>
              <a:rPr lang="en-US" altLang="en-US" sz="2000" dirty="0" smtClean="0"/>
              <a:t>Take precautions to make features resilient to variances</a:t>
            </a:r>
          </a:p>
          <a:p>
            <a:r>
              <a:rPr lang="en-US" altLang="en-US" sz="2000" dirty="0" smtClean="0"/>
              <a:t>Eliminate features with poor contrast and along edges</a:t>
            </a:r>
          </a:p>
          <a:p>
            <a:r>
              <a:rPr lang="en-US" altLang="en-US" sz="2000" dirty="0" smtClean="0"/>
              <a:t>Construct a feature descriptor that encapsulates feature orientation</a:t>
            </a:r>
          </a:p>
          <a:p>
            <a:r>
              <a:rPr lang="en-US" altLang="en-US" sz="2000" dirty="0" smtClean="0"/>
              <a:t>Compare features in two images by comparing feature descriptors</a:t>
            </a:r>
          </a:p>
          <a:p>
            <a:r>
              <a:rPr lang="en-US" altLang="en-US" sz="2000" dirty="0" smtClean="0"/>
              <a:t>When multiple possible matches a test of the second best match is less than 70% closer than best match, if so, this is a good feature</a:t>
            </a:r>
          </a:p>
          <a:p>
            <a:r>
              <a:rPr lang="en-US" altLang="en-US" sz="2000" dirty="0" smtClean="0"/>
              <a:t>Location of feature in one image compared to location in other.  If these are not in the same image location deduce the transform between the images.</a:t>
            </a:r>
          </a:p>
          <a:p>
            <a:endParaRPr lang="en-US" altLang="en-US" sz="2000" dirty="0" smtClean="0"/>
          </a:p>
          <a:p>
            <a:endParaRPr lang="en-US" altLang="en-US" sz="2000" dirty="0" smtClean="0"/>
          </a:p>
          <a:p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125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9565" y="110612"/>
            <a:ext cx="5217459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Harris </a:t>
            </a:r>
            <a:r>
              <a:rPr spc="-4" dirty="0"/>
              <a:t>Detector:</a:t>
            </a:r>
            <a:r>
              <a:rPr spc="-88" dirty="0"/>
              <a:t> </a:t>
            </a:r>
            <a:r>
              <a:rPr spc="-4" dirty="0"/>
              <a:t>Mathematics</a:t>
            </a:r>
          </a:p>
        </p:txBody>
      </p:sp>
      <p:sp>
        <p:nvSpPr>
          <p:cNvPr id="4" name="object 4"/>
          <p:cNvSpPr/>
          <p:nvPr/>
        </p:nvSpPr>
        <p:spPr>
          <a:xfrm>
            <a:off x="801445" y="1466908"/>
            <a:ext cx="7340772" cy="433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38421" y="5663902"/>
            <a:ext cx="204507" cy="164166"/>
          </a:xfrm>
          <a:custGeom>
            <a:avLst/>
            <a:gdLst/>
            <a:ahLst/>
            <a:cxnLst/>
            <a:rect l="l" t="t" r="r" b="b"/>
            <a:pathLst>
              <a:path w="231775" h="186054">
                <a:moveTo>
                  <a:pt x="0" y="0"/>
                </a:moveTo>
                <a:lnTo>
                  <a:pt x="231648" y="0"/>
                </a:lnTo>
                <a:lnTo>
                  <a:pt x="231648" y="185928"/>
                </a:lnTo>
                <a:lnTo>
                  <a:pt x="0" y="1859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242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7258" y="540123"/>
            <a:ext cx="4500282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dirty="0">
                <a:latin typeface="Times New Roman"/>
                <a:cs typeface="Times New Roman"/>
              </a:rPr>
              <a:t>Harris </a:t>
            </a:r>
            <a:r>
              <a:rPr sz="3177" b="1" spc="-4" dirty="0">
                <a:latin typeface="Times New Roman"/>
                <a:cs typeface="Times New Roman"/>
              </a:rPr>
              <a:t>Detector:</a:t>
            </a:r>
            <a:r>
              <a:rPr sz="3177" b="1" spc="-88" dirty="0">
                <a:latin typeface="Times New Roman"/>
                <a:cs typeface="Times New Roman"/>
              </a:rPr>
              <a:t> </a:t>
            </a:r>
            <a:r>
              <a:rPr sz="3177" b="1" spc="-4" dirty="0">
                <a:latin typeface="Times New Roman"/>
                <a:cs typeface="Times New Roman"/>
              </a:rPr>
              <a:t>Intuition</a:t>
            </a:r>
            <a:endParaRPr sz="317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1445" y="1466996"/>
            <a:ext cx="6707036" cy="250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5065" y="1826110"/>
            <a:ext cx="3082178" cy="1100418"/>
          </a:xfrm>
          <a:custGeom>
            <a:avLst/>
            <a:gdLst/>
            <a:ahLst/>
            <a:cxnLst/>
            <a:rect l="l" t="t" r="r" b="b"/>
            <a:pathLst>
              <a:path w="3493134" h="1247139">
                <a:moveTo>
                  <a:pt x="3493007" y="623315"/>
                </a:moveTo>
                <a:lnTo>
                  <a:pt x="3487753" y="672027"/>
                </a:lnTo>
                <a:lnTo>
                  <a:pt x="3472248" y="719714"/>
                </a:lnTo>
                <a:lnTo>
                  <a:pt x="3446881" y="766236"/>
                </a:lnTo>
                <a:lnTo>
                  <a:pt x="3412041" y="811456"/>
                </a:lnTo>
                <a:lnTo>
                  <a:pt x="3368114" y="855235"/>
                </a:lnTo>
                <a:lnTo>
                  <a:pt x="3315491" y="897434"/>
                </a:lnTo>
                <a:lnTo>
                  <a:pt x="3254559" y="937915"/>
                </a:lnTo>
                <a:lnTo>
                  <a:pt x="3221098" y="957468"/>
                </a:lnTo>
                <a:lnTo>
                  <a:pt x="3185706" y="976539"/>
                </a:lnTo>
                <a:lnTo>
                  <a:pt x="3148431" y="995111"/>
                </a:lnTo>
                <a:lnTo>
                  <a:pt x="3109321" y="1013168"/>
                </a:lnTo>
                <a:lnTo>
                  <a:pt x="3068425" y="1030690"/>
                </a:lnTo>
                <a:lnTo>
                  <a:pt x="3025792" y="1047662"/>
                </a:lnTo>
                <a:lnTo>
                  <a:pt x="2981469" y="1064066"/>
                </a:lnTo>
                <a:lnTo>
                  <a:pt x="2935506" y="1079885"/>
                </a:lnTo>
                <a:lnTo>
                  <a:pt x="2887952" y="1095100"/>
                </a:lnTo>
                <a:lnTo>
                  <a:pt x="2838854" y="1109696"/>
                </a:lnTo>
                <a:lnTo>
                  <a:pt x="2788261" y="1123654"/>
                </a:lnTo>
                <a:lnTo>
                  <a:pt x="2736222" y="1136957"/>
                </a:lnTo>
                <a:lnTo>
                  <a:pt x="2682785" y="1149588"/>
                </a:lnTo>
                <a:lnTo>
                  <a:pt x="2627999" y="1161530"/>
                </a:lnTo>
                <a:lnTo>
                  <a:pt x="2571912" y="1172766"/>
                </a:lnTo>
                <a:lnTo>
                  <a:pt x="2514573" y="1183277"/>
                </a:lnTo>
                <a:lnTo>
                  <a:pt x="2456030" y="1193047"/>
                </a:lnTo>
                <a:lnTo>
                  <a:pt x="2396333" y="1202058"/>
                </a:lnTo>
                <a:lnTo>
                  <a:pt x="2335528" y="1210293"/>
                </a:lnTo>
                <a:lnTo>
                  <a:pt x="2273666" y="1217735"/>
                </a:lnTo>
                <a:lnTo>
                  <a:pt x="2210794" y="1224366"/>
                </a:lnTo>
                <a:lnTo>
                  <a:pt x="2146962" y="1230169"/>
                </a:lnTo>
                <a:lnTo>
                  <a:pt x="2082217" y="1235127"/>
                </a:lnTo>
                <a:lnTo>
                  <a:pt x="2016608" y="1239223"/>
                </a:lnTo>
                <a:lnTo>
                  <a:pt x="1950183" y="1242438"/>
                </a:lnTo>
                <a:lnTo>
                  <a:pt x="1882992" y="1244756"/>
                </a:lnTo>
                <a:lnTo>
                  <a:pt x="1815083" y="1246160"/>
                </a:lnTo>
                <a:lnTo>
                  <a:pt x="1746503" y="1246631"/>
                </a:lnTo>
                <a:lnTo>
                  <a:pt x="1677924" y="1246160"/>
                </a:lnTo>
                <a:lnTo>
                  <a:pt x="1610015" y="1244756"/>
                </a:lnTo>
                <a:lnTo>
                  <a:pt x="1542824" y="1242438"/>
                </a:lnTo>
                <a:lnTo>
                  <a:pt x="1476399" y="1239223"/>
                </a:lnTo>
                <a:lnTo>
                  <a:pt x="1410790" y="1235127"/>
                </a:lnTo>
                <a:lnTo>
                  <a:pt x="1346045" y="1230169"/>
                </a:lnTo>
                <a:lnTo>
                  <a:pt x="1282213" y="1224366"/>
                </a:lnTo>
                <a:lnTo>
                  <a:pt x="1219341" y="1217735"/>
                </a:lnTo>
                <a:lnTo>
                  <a:pt x="1157479" y="1210293"/>
                </a:lnTo>
                <a:lnTo>
                  <a:pt x="1096674" y="1202058"/>
                </a:lnTo>
                <a:lnTo>
                  <a:pt x="1036977" y="1193047"/>
                </a:lnTo>
                <a:lnTo>
                  <a:pt x="978434" y="1183277"/>
                </a:lnTo>
                <a:lnTo>
                  <a:pt x="921095" y="1172766"/>
                </a:lnTo>
                <a:lnTo>
                  <a:pt x="865008" y="1161530"/>
                </a:lnTo>
                <a:lnTo>
                  <a:pt x="810222" y="1149588"/>
                </a:lnTo>
                <a:lnTo>
                  <a:pt x="756785" y="1136957"/>
                </a:lnTo>
                <a:lnTo>
                  <a:pt x="704746" y="1123654"/>
                </a:lnTo>
                <a:lnTo>
                  <a:pt x="654153" y="1109696"/>
                </a:lnTo>
                <a:lnTo>
                  <a:pt x="605055" y="1095100"/>
                </a:lnTo>
                <a:lnTo>
                  <a:pt x="557501" y="1079885"/>
                </a:lnTo>
                <a:lnTo>
                  <a:pt x="511538" y="1064066"/>
                </a:lnTo>
                <a:lnTo>
                  <a:pt x="467215" y="1047662"/>
                </a:lnTo>
                <a:lnTo>
                  <a:pt x="424582" y="1030690"/>
                </a:lnTo>
                <a:lnTo>
                  <a:pt x="383686" y="1013168"/>
                </a:lnTo>
                <a:lnTo>
                  <a:pt x="344576" y="995111"/>
                </a:lnTo>
                <a:lnTo>
                  <a:pt x="307301" y="976539"/>
                </a:lnTo>
                <a:lnTo>
                  <a:pt x="271909" y="957468"/>
                </a:lnTo>
                <a:lnTo>
                  <a:pt x="238448" y="937915"/>
                </a:lnTo>
                <a:lnTo>
                  <a:pt x="177516" y="897434"/>
                </a:lnTo>
                <a:lnTo>
                  <a:pt x="124892" y="855235"/>
                </a:lnTo>
                <a:lnTo>
                  <a:pt x="80966" y="811456"/>
                </a:lnTo>
                <a:lnTo>
                  <a:pt x="46126" y="766236"/>
                </a:lnTo>
                <a:lnTo>
                  <a:pt x="20759" y="719714"/>
                </a:lnTo>
                <a:lnTo>
                  <a:pt x="5254" y="672027"/>
                </a:lnTo>
                <a:lnTo>
                  <a:pt x="0" y="623315"/>
                </a:lnTo>
                <a:lnTo>
                  <a:pt x="1321" y="598840"/>
                </a:lnTo>
                <a:lnTo>
                  <a:pt x="11749" y="550623"/>
                </a:lnTo>
                <a:lnTo>
                  <a:pt x="32234" y="503501"/>
                </a:lnTo>
                <a:lnTo>
                  <a:pt x="62386" y="457613"/>
                </a:lnTo>
                <a:lnTo>
                  <a:pt x="101818" y="413096"/>
                </a:lnTo>
                <a:lnTo>
                  <a:pt x="150141" y="370089"/>
                </a:lnTo>
                <a:lnTo>
                  <a:pt x="206967" y="328732"/>
                </a:lnTo>
                <a:lnTo>
                  <a:pt x="271909" y="289162"/>
                </a:lnTo>
                <a:lnTo>
                  <a:pt x="307301" y="270091"/>
                </a:lnTo>
                <a:lnTo>
                  <a:pt x="344576" y="251518"/>
                </a:lnTo>
                <a:lnTo>
                  <a:pt x="383686" y="233462"/>
                </a:lnTo>
                <a:lnTo>
                  <a:pt x="424582" y="215939"/>
                </a:lnTo>
                <a:lnTo>
                  <a:pt x="467215" y="198967"/>
                </a:lnTo>
                <a:lnTo>
                  <a:pt x="511538" y="182564"/>
                </a:lnTo>
                <a:lnTo>
                  <a:pt x="557501" y="166745"/>
                </a:lnTo>
                <a:lnTo>
                  <a:pt x="605055" y="151530"/>
                </a:lnTo>
                <a:lnTo>
                  <a:pt x="654153" y="136934"/>
                </a:lnTo>
                <a:lnTo>
                  <a:pt x="704746" y="122976"/>
                </a:lnTo>
                <a:lnTo>
                  <a:pt x="756785" y="109673"/>
                </a:lnTo>
                <a:lnTo>
                  <a:pt x="810222" y="97042"/>
                </a:lnTo>
                <a:lnTo>
                  <a:pt x="865008" y="85100"/>
                </a:lnTo>
                <a:lnTo>
                  <a:pt x="921095" y="73865"/>
                </a:lnTo>
                <a:lnTo>
                  <a:pt x="978434" y="63354"/>
                </a:lnTo>
                <a:lnTo>
                  <a:pt x="1036977" y="53584"/>
                </a:lnTo>
                <a:lnTo>
                  <a:pt x="1096674" y="44573"/>
                </a:lnTo>
                <a:lnTo>
                  <a:pt x="1157479" y="36338"/>
                </a:lnTo>
                <a:lnTo>
                  <a:pt x="1219341" y="28896"/>
                </a:lnTo>
                <a:lnTo>
                  <a:pt x="1282213" y="22265"/>
                </a:lnTo>
                <a:lnTo>
                  <a:pt x="1346045" y="16462"/>
                </a:lnTo>
                <a:lnTo>
                  <a:pt x="1410790" y="11504"/>
                </a:lnTo>
                <a:lnTo>
                  <a:pt x="1476399" y="7408"/>
                </a:lnTo>
                <a:lnTo>
                  <a:pt x="1542824" y="4193"/>
                </a:lnTo>
                <a:lnTo>
                  <a:pt x="1610015" y="1875"/>
                </a:lnTo>
                <a:lnTo>
                  <a:pt x="1677924" y="471"/>
                </a:lnTo>
                <a:lnTo>
                  <a:pt x="1746503" y="0"/>
                </a:lnTo>
                <a:lnTo>
                  <a:pt x="1815083" y="471"/>
                </a:lnTo>
                <a:lnTo>
                  <a:pt x="1882992" y="1875"/>
                </a:lnTo>
                <a:lnTo>
                  <a:pt x="1950183" y="4193"/>
                </a:lnTo>
                <a:lnTo>
                  <a:pt x="2016608" y="7408"/>
                </a:lnTo>
                <a:lnTo>
                  <a:pt x="2082217" y="11504"/>
                </a:lnTo>
                <a:lnTo>
                  <a:pt x="2146962" y="16462"/>
                </a:lnTo>
                <a:lnTo>
                  <a:pt x="2210794" y="22265"/>
                </a:lnTo>
                <a:lnTo>
                  <a:pt x="2273666" y="28896"/>
                </a:lnTo>
                <a:lnTo>
                  <a:pt x="2335528" y="36338"/>
                </a:lnTo>
                <a:lnTo>
                  <a:pt x="2396333" y="44573"/>
                </a:lnTo>
                <a:lnTo>
                  <a:pt x="2456030" y="53584"/>
                </a:lnTo>
                <a:lnTo>
                  <a:pt x="2514573" y="63354"/>
                </a:lnTo>
                <a:lnTo>
                  <a:pt x="2571912" y="73865"/>
                </a:lnTo>
                <a:lnTo>
                  <a:pt x="2627999" y="85100"/>
                </a:lnTo>
                <a:lnTo>
                  <a:pt x="2682785" y="97042"/>
                </a:lnTo>
                <a:lnTo>
                  <a:pt x="2736222" y="109673"/>
                </a:lnTo>
                <a:lnTo>
                  <a:pt x="2788261" y="122976"/>
                </a:lnTo>
                <a:lnTo>
                  <a:pt x="2838854" y="136934"/>
                </a:lnTo>
                <a:lnTo>
                  <a:pt x="2887952" y="151530"/>
                </a:lnTo>
                <a:lnTo>
                  <a:pt x="2935506" y="166745"/>
                </a:lnTo>
                <a:lnTo>
                  <a:pt x="2981469" y="182564"/>
                </a:lnTo>
                <a:lnTo>
                  <a:pt x="3025792" y="198967"/>
                </a:lnTo>
                <a:lnTo>
                  <a:pt x="3068425" y="215939"/>
                </a:lnTo>
                <a:lnTo>
                  <a:pt x="3109321" y="233462"/>
                </a:lnTo>
                <a:lnTo>
                  <a:pt x="3148431" y="251518"/>
                </a:lnTo>
                <a:lnTo>
                  <a:pt x="3185706" y="270091"/>
                </a:lnTo>
                <a:lnTo>
                  <a:pt x="3221098" y="289162"/>
                </a:lnTo>
                <a:lnTo>
                  <a:pt x="3254559" y="308715"/>
                </a:lnTo>
                <a:lnTo>
                  <a:pt x="3315491" y="349196"/>
                </a:lnTo>
                <a:lnTo>
                  <a:pt x="3368114" y="391395"/>
                </a:lnTo>
                <a:lnTo>
                  <a:pt x="3412041" y="435174"/>
                </a:lnTo>
                <a:lnTo>
                  <a:pt x="3446881" y="480394"/>
                </a:lnTo>
                <a:lnTo>
                  <a:pt x="3472248" y="526917"/>
                </a:lnTo>
                <a:lnTo>
                  <a:pt x="3487753" y="574603"/>
                </a:lnTo>
                <a:lnTo>
                  <a:pt x="3493007" y="623315"/>
                </a:lnTo>
                <a:close/>
              </a:path>
            </a:pathLst>
          </a:custGeom>
          <a:ln w="39623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10735" y="2935492"/>
            <a:ext cx="287991" cy="1350309"/>
          </a:xfrm>
          <a:custGeom>
            <a:avLst/>
            <a:gdLst/>
            <a:ahLst/>
            <a:cxnLst/>
            <a:rect l="l" t="t" r="r" b="b"/>
            <a:pathLst>
              <a:path w="326389" h="1530350">
                <a:moveTo>
                  <a:pt x="286512" y="0"/>
                </a:moveTo>
                <a:lnTo>
                  <a:pt x="0" y="1524000"/>
                </a:lnTo>
                <a:lnTo>
                  <a:pt x="39624" y="1530096"/>
                </a:lnTo>
                <a:lnTo>
                  <a:pt x="326136" y="6096"/>
                </a:lnTo>
                <a:lnTo>
                  <a:pt x="28651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4257" y="4266752"/>
            <a:ext cx="147918" cy="161365"/>
          </a:xfrm>
          <a:custGeom>
            <a:avLst/>
            <a:gdLst/>
            <a:ahLst/>
            <a:cxnLst/>
            <a:rect l="l" t="t" r="r" b="b"/>
            <a:pathLst>
              <a:path w="167639" h="182879">
                <a:moveTo>
                  <a:pt x="0" y="0"/>
                </a:moveTo>
                <a:lnTo>
                  <a:pt x="54863" y="182880"/>
                </a:lnTo>
                <a:lnTo>
                  <a:pt x="16764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8588" y="4441563"/>
            <a:ext cx="6567768" cy="1175209"/>
          </a:xfrm>
          <a:prstGeom prst="rect">
            <a:avLst/>
          </a:prstGeom>
          <a:ln w="9143">
            <a:solidFill>
              <a:srgbClr val="434DD6"/>
            </a:solidFill>
          </a:ln>
        </p:spPr>
        <p:txBody>
          <a:bodyPr vert="horz" wrap="square" lIns="0" tIns="34178" rIns="0" bIns="0" rtlCol="0">
            <a:spAutoFit/>
          </a:bodyPr>
          <a:lstStyle/>
          <a:p>
            <a:pPr marL="84609" marR="81807">
              <a:spcBef>
                <a:spcPts val="269"/>
              </a:spcBef>
            </a:pPr>
            <a:r>
              <a:rPr sz="2471" dirty="0">
                <a:latin typeface="Times New Roman"/>
                <a:cs typeface="Times New Roman"/>
              </a:rPr>
              <a:t>For </a:t>
            </a:r>
            <a:r>
              <a:rPr sz="2471" spc="-4" dirty="0">
                <a:latin typeface="Times New Roman"/>
                <a:cs typeface="Times New Roman"/>
              </a:rPr>
              <a:t>nearly constant patches, this will </a:t>
            </a:r>
            <a:r>
              <a:rPr sz="2471" dirty="0">
                <a:latin typeface="Times New Roman"/>
                <a:cs typeface="Times New Roman"/>
              </a:rPr>
              <a:t>be </a:t>
            </a:r>
            <a:r>
              <a:rPr sz="2471" spc="-4" dirty="0">
                <a:latin typeface="Times New Roman"/>
                <a:cs typeface="Times New Roman"/>
              </a:rPr>
              <a:t>near 0.  </a:t>
            </a:r>
            <a:r>
              <a:rPr sz="2471" dirty="0">
                <a:latin typeface="Times New Roman"/>
                <a:cs typeface="Times New Roman"/>
              </a:rPr>
              <a:t>For </a:t>
            </a:r>
            <a:r>
              <a:rPr sz="2471" spc="-4" dirty="0">
                <a:latin typeface="Times New Roman"/>
                <a:cs typeface="Times New Roman"/>
              </a:rPr>
              <a:t>very distinctive patches, this will </a:t>
            </a:r>
            <a:r>
              <a:rPr sz="2471" dirty="0">
                <a:latin typeface="Times New Roman"/>
                <a:cs typeface="Times New Roman"/>
              </a:rPr>
              <a:t>be </a:t>
            </a:r>
            <a:r>
              <a:rPr sz="2471" spc="-4" dirty="0">
                <a:latin typeface="Times New Roman"/>
                <a:cs typeface="Times New Roman"/>
              </a:rPr>
              <a:t>larger.  Hence... </a:t>
            </a:r>
            <a:r>
              <a:rPr sz="2471" dirty="0">
                <a:latin typeface="Times New Roman"/>
                <a:cs typeface="Times New Roman"/>
              </a:rPr>
              <a:t>we want </a:t>
            </a:r>
            <a:r>
              <a:rPr sz="2471" spc="-4" dirty="0">
                <a:latin typeface="Times New Roman"/>
                <a:cs typeface="Times New Roman"/>
              </a:rPr>
              <a:t>patches where E(u,v) </a:t>
            </a:r>
            <a:r>
              <a:rPr sz="2471" dirty="0">
                <a:latin typeface="Times New Roman"/>
                <a:cs typeface="Times New Roman"/>
              </a:rPr>
              <a:t>is </a:t>
            </a:r>
            <a:r>
              <a:rPr sz="2471" spc="-4" dirty="0">
                <a:latin typeface="Times New Roman"/>
                <a:cs typeface="Times New Roman"/>
              </a:rPr>
              <a:t>LARGE.</a:t>
            </a:r>
            <a:endParaRPr sz="247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1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9045" y="5088524"/>
            <a:ext cx="3473824" cy="685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8773" y="110612"/>
            <a:ext cx="4456019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Harris </a:t>
            </a:r>
            <a:r>
              <a:rPr spc="-4" dirty="0"/>
              <a:t>Corner</a:t>
            </a:r>
            <a:r>
              <a:rPr spc="-88" dirty="0"/>
              <a:t> </a:t>
            </a:r>
            <a:r>
              <a:rPr spc="-4" dirty="0"/>
              <a:t>Derivation</a:t>
            </a:r>
          </a:p>
        </p:txBody>
      </p:sp>
      <p:sp>
        <p:nvSpPr>
          <p:cNvPr id="5" name="object 5"/>
          <p:cNvSpPr/>
          <p:nvPr/>
        </p:nvSpPr>
        <p:spPr>
          <a:xfrm>
            <a:off x="2075538" y="1508678"/>
            <a:ext cx="3049417" cy="413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11186" y="3235362"/>
            <a:ext cx="2800819" cy="388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3389" y="2342585"/>
            <a:ext cx="3685878" cy="4139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89362" y="2350098"/>
            <a:ext cx="196327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First order</a:t>
            </a:r>
            <a:r>
              <a:rPr sz="2118" spc="-75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approx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1009" y="4070491"/>
            <a:ext cx="3059206" cy="6854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4396" y="4143935"/>
            <a:ext cx="292753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Rewrite </a:t>
            </a:r>
            <a:r>
              <a:rPr sz="2118" dirty="0">
                <a:latin typeface="Times New Roman"/>
                <a:cs typeface="Times New Roman"/>
              </a:rPr>
              <a:t>as matrix</a:t>
            </a:r>
            <a:r>
              <a:rPr sz="2118" spc="-8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equation</a:t>
            </a:r>
            <a:endParaRPr sz="211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62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59" y="451373"/>
            <a:ext cx="1359274" cy="384532"/>
          </a:xfrm>
          <a:prstGeom prst="rect">
            <a:avLst/>
          </a:prstGeom>
        </p:spPr>
        <p:txBody>
          <a:bodyPr vert="horz" wrap="square" lIns="0" tIns="25213" rIns="0" bIns="0" rtlCol="0">
            <a:spAutoFit/>
          </a:bodyPr>
          <a:lstStyle/>
          <a:p>
            <a:pPr marL="11206" marR="4483">
              <a:lnSpc>
                <a:spcPts val="1394"/>
              </a:lnSpc>
              <a:spcBef>
                <a:spcPts val="199"/>
              </a:spcBef>
            </a:pP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Robert Collins  CSE486, Penn</a:t>
            </a:r>
            <a:r>
              <a:rPr sz="1235" b="1" spc="-49" dirty="0">
                <a:solidFill>
                  <a:srgbClr val="B61A2B"/>
                </a:solidFill>
                <a:latin typeface="Times New Roman"/>
                <a:cs typeface="Times New Roman"/>
              </a:rPr>
              <a:t> </a:t>
            </a:r>
            <a:r>
              <a:rPr sz="1235" b="1" spc="-4" dirty="0">
                <a:solidFill>
                  <a:srgbClr val="B61A2B"/>
                </a:solidFill>
                <a:latin typeface="Times New Roman"/>
                <a:cs typeface="Times New Roman"/>
              </a:rPr>
              <a:t>State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9565" y="110612"/>
            <a:ext cx="5217459" cy="1365532"/>
          </a:xfrm>
          <a:prstGeom prst="rect">
            <a:avLst/>
          </a:prstGeom>
        </p:spPr>
        <p:txBody>
          <a:bodyPr vert="horz" wrap="square" lIns="0" tIns="11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Harris </a:t>
            </a:r>
            <a:r>
              <a:rPr spc="-4" dirty="0"/>
              <a:t>Detector:</a:t>
            </a:r>
            <a:r>
              <a:rPr spc="-88" dirty="0"/>
              <a:t> </a:t>
            </a:r>
            <a:r>
              <a:rPr spc="-4" dirty="0"/>
              <a:t>Mathematics</a:t>
            </a:r>
          </a:p>
        </p:txBody>
      </p:sp>
      <p:sp>
        <p:nvSpPr>
          <p:cNvPr id="4" name="object 4"/>
          <p:cNvSpPr/>
          <p:nvPr/>
        </p:nvSpPr>
        <p:spPr>
          <a:xfrm>
            <a:off x="1039704" y="1427604"/>
            <a:ext cx="6939768" cy="392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49010" y="5696174"/>
            <a:ext cx="3542179" cy="577737"/>
          </a:xfrm>
          <a:prstGeom prst="rect">
            <a:avLst/>
          </a:prstGeom>
          <a:solidFill>
            <a:srgbClr val="FFFC00"/>
          </a:solidFill>
        </p:spPr>
        <p:txBody>
          <a:bodyPr vert="horz" wrap="square" lIns="0" tIns="34178" rIns="0" bIns="0" rtlCol="0">
            <a:spAutoFit/>
          </a:bodyPr>
          <a:lstStyle/>
          <a:p>
            <a:pPr marL="80126" marR="225250">
              <a:spcBef>
                <a:spcPts val="269"/>
              </a:spcBef>
            </a:pPr>
            <a:r>
              <a:rPr sz="1765" b="1" spc="-4" dirty="0">
                <a:latin typeface="Times New Roman"/>
                <a:cs typeface="Times New Roman"/>
              </a:rPr>
              <a:t>Note: these are just products of  components of the gradient, Ix,</a:t>
            </a:r>
            <a:r>
              <a:rPr sz="1765" b="1" dirty="0">
                <a:latin typeface="Times New Roman"/>
                <a:cs typeface="Times New Roman"/>
              </a:rPr>
              <a:t> </a:t>
            </a:r>
            <a:r>
              <a:rPr sz="1765" b="1" spc="-4" dirty="0">
                <a:latin typeface="Times New Roman"/>
                <a:cs typeface="Times New Roman"/>
              </a:rPr>
              <a:t>Iy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8638" y="4947173"/>
            <a:ext cx="1060076" cy="836519"/>
          </a:xfrm>
          <a:custGeom>
            <a:avLst/>
            <a:gdLst/>
            <a:ahLst/>
            <a:cxnLst/>
            <a:rect l="l" t="t" r="r" b="b"/>
            <a:pathLst>
              <a:path w="1201420" h="948054">
                <a:moveTo>
                  <a:pt x="1200911" y="0"/>
                </a:moveTo>
                <a:lnTo>
                  <a:pt x="0" y="947927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5308" y="5588598"/>
            <a:ext cx="3542179" cy="574908"/>
          </a:xfrm>
          <a:prstGeom prst="rect">
            <a:avLst/>
          </a:prstGeom>
          <a:solidFill>
            <a:srgbClr val="FFFC00"/>
          </a:solidFill>
        </p:spPr>
        <p:txBody>
          <a:bodyPr vert="horz" wrap="square" lIns="0" tIns="31376" rIns="0" bIns="0" rtlCol="0">
            <a:spAutoFit/>
          </a:bodyPr>
          <a:lstStyle/>
          <a:p>
            <a:pPr marL="80687" marR="117668">
              <a:spcBef>
                <a:spcPts val="247"/>
              </a:spcBef>
            </a:pPr>
            <a:r>
              <a:rPr sz="1765" b="1" spc="-4" dirty="0">
                <a:latin typeface="Times New Roman"/>
                <a:cs typeface="Times New Roman"/>
              </a:rPr>
              <a:t>Windowing function - computing a  weighted sum (simplest case,</a:t>
            </a:r>
            <a:r>
              <a:rPr sz="1765" b="1" spc="9" dirty="0">
                <a:latin typeface="Times New Roman"/>
                <a:cs typeface="Times New Roman"/>
              </a:rPr>
              <a:t> </a:t>
            </a:r>
            <a:r>
              <a:rPr sz="1765" b="1" spc="-4" dirty="0">
                <a:latin typeface="Times New Roman"/>
                <a:cs typeface="Times New Roman"/>
              </a:rPr>
              <a:t>w=1)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22937" y="5052060"/>
            <a:ext cx="314885" cy="626969"/>
          </a:xfrm>
          <a:custGeom>
            <a:avLst/>
            <a:gdLst/>
            <a:ahLst/>
            <a:cxnLst/>
            <a:rect l="l" t="t" r="r" b="b"/>
            <a:pathLst>
              <a:path w="356870" h="710564">
                <a:moveTo>
                  <a:pt x="356615" y="710183"/>
                </a:move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6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ym typeface="Symbol" panose="05050102010706020507" pitchFamily="18" charset="2"/>
              </a:rPr>
              <a:t>Other Edge </a:t>
            </a:r>
            <a:r>
              <a:rPr lang="en-US" altLang="en-US" dirty="0" smtClean="0">
                <a:sym typeface="Symbol" panose="05050102010706020507" pitchFamily="18" charset="2"/>
              </a:rPr>
              <a:t>Detectors (Repeat)</a:t>
            </a:r>
            <a:endParaRPr lang="en-US" altLang="en-US" dirty="0" smtClean="0">
              <a:sym typeface="Symbol" panose="05050102010706020507" pitchFamily="18" charset="2"/>
            </a:endParaRPr>
          </a:p>
        </p:txBody>
      </p:sp>
      <p:sp>
        <p:nvSpPr>
          <p:cNvPr id="395269" name="Rectangle 5"/>
          <p:cNvSpPr>
            <a:spLocks noGrp="1" noChangeArrowheads="1"/>
          </p:cNvSpPr>
          <p:nvPr>
            <p:ph idx="1"/>
          </p:nvPr>
        </p:nvSpPr>
        <p:spPr>
          <a:xfrm>
            <a:off x="409074" y="1094874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Can build simpler, faster edge detector by omitting some steps:</a:t>
            </a:r>
          </a:p>
          <a:p>
            <a:pPr lvl="1" eaLnBrk="1" hangingPunct="1">
              <a:defRPr/>
            </a:pPr>
            <a:r>
              <a:rPr lang="en-US" altLang="en-US" dirty="0" smtClean="0"/>
              <a:t>No </a:t>
            </a:r>
            <a:r>
              <a:rPr lang="en-US" altLang="en-US" dirty="0" err="1" smtClean="0"/>
              <a:t>nonmaximum</a:t>
            </a:r>
            <a:r>
              <a:rPr lang="en-US" altLang="en-US" dirty="0" smtClean="0"/>
              <a:t> suppression</a:t>
            </a:r>
          </a:p>
          <a:p>
            <a:pPr lvl="1" eaLnBrk="1" hangingPunct="1">
              <a:defRPr/>
            </a:pPr>
            <a:r>
              <a:rPr lang="en-US" altLang="en-US" dirty="0" smtClean="0"/>
              <a:t>No hysteresis in </a:t>
            </a:r>
            <a:r>
              <a:rPr lang="en-US" altLang="en-US" dirty="0" err="1" smtClean="0"/>
              <a:t>thresholding</a:t>
            </a:r>
            <a:endParaRPr lang="en-US" altLang="en-US" dirty="0" smtClean="0"/>
          </a:p>
          <a:p>
            <a:pPr lvl="1" eaLnBrk="1" hangingPunct="1">
              <a:defRPr/>
            </a:pPr>
            <a:r>
              <a:rPr lang="en-US" altLang="en-US" dirty="0" smtClean="0"/>
              <a:t>Simpler filters (approx. to gradient of Gaussian)</a:t>
            </a:r>
          </a:p>
          <a:p>
            <a:pPr lvl="2" eaLnBrk="1" hangingPunct="1">
              <a:defRPr/>
            </a:pPr>
            <a:endParaRPr lang="en-US" altLang="en-US" dirty="0" smtClean="0"/>
          </a:p>
          <a:p>
            <a:pPr lvl="2" eaLnBrk="1" hangingPunct="1">
              <a:defRPr/>
            </a:pPr>
            <a:r>
              <a:rPr lang="en-US" altLang="en-US" dirty="0" smtClean="0"/>
              <a:t>Sobel:</a:t>
            </a:r>
          </a:p>
          <a:p>
            <a:pPr lvl="2" eaLnBrk="1" hangingPunct="1">
              <a:defRPr/>
            </a:pPr>
            <a:endParaRPr lang="en-US" altLang="en-US" dirty="0" smtClean="0"/>
          </a:p>
          <a:p>
            <a:pPr lvl="2" eaLnBrk="1" hangingPunct="1">
              <a:defRPr/>
            </a:pPr>
            <a:r>
              <a:rPr lang="en-US" altLang="en-US" dirty="0" smtClean="0"/>
              <a:t>Roberts:</a:t>
            </a:r>
          </a:p>
        </p:txBody>
      </p:sp>
      <p:graphicFrame>
        <p:nvGraphicFramePr>
          <p:cNvPr id="35844" name="Object 6"/>
          <p:cNvGraphicFramePr>
            <a:graphicFrameLocks noChangeAspect="1"/>
          </p:cNvGraphicFramePr>
          <p:nvPr>
            <p:extLst/>
          </p:nvPr>
        </p:nvGraphicFramePr>
        <p:xfrm>
          <a:off x="2907632" y="3837573"/>
          <a:ext cx="12954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Equation" r:id="rId3" imgW="971622" imgH="704818" progId="Equation.3">
                  <p:embed/>
                </p:oleObj>
              </mc:Choice>
              <mc:Fallback>
                <p:oleObj name="Equation" r:id="rId3" imgW="971622" imgH="704818" progId="Equation.3">
                  <p:embed/>
                  <p:pic>
                    <p:nvPicPr>
                      <p:cNvPr id="358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632" y="3837573"/>
                        <a:ext cx="1295400" cy="942975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7"/>
          <p:cNvGraphicFramePr>
            <a:graphicFrameLocks noChangeAspect="1"/>
          </p:cNvGraphicFramePr>
          <p:nvPr>
            <p:extLst/>
          </p:nvPr>
        </p:nvGraphicFramePr>
        <p:xfrm>
          <a:off x="4789404" y="3852779"/>
          <a:ext cx="1069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Equation" r:id="rId5" imgW="800100" imgH="704818" progId="Equation.3">
                  <p:embed/>
                </p:oleObj>
              </mc:Choice>
              <mc:Fallback>
                <p:oleObj name="Equation" r:id="rId5" imgW="800100" imgH="704818" progId="Equation.3">
                  <p:embed/>
                  <p:pic>
                    <p:nvPicPr>
                      <p:cNvPr id="3584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04" y="3852779"/>
                        <a:ext cx="1069975" cy="936625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8"/>
          <p:cNvGraphicFramePr>
            <a:graphicFrameLocks noChangeAspect="1"/>
          </p:cNvGraphicFramePr>
          <p:nvPr>
            <p:extLst/>
          </p:nvPr>
        </p:nvGraphicFramePr>
        <p:xfrm>
          <a:off x="3067468" y="5012323"/>
          <a:ext cx="8588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7" imgW="638050" imgH="447691" progId="Equation.3">
                  <p:embed/>
                </p:oleObj>
              </mc:Choice>
              <mc:Fallback>
                <p:oleObj name="Equation" r:id="rId7" imgW="638050" imgH="447691" progId="Equation.3">
                  <p:embed/>
                  <p:pic>
                    <p:nvPicPr>
                      <p:cNvPr id="3584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468" y="5012323"/>
                        <a:ext cx="858837" cy="606425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9"/>
          <p:cNvGraphicFramePr>
            <a:graphicFrameLocks noChangeAspect="1"/>
          </p:cNvGraphicFramePr>
          <p:nvPr>
            <p:extLst/>
          </p:nvPr>
        </p:nvGraphicFramePr>
        <p:xfrm>
          <a:off x="4801436" y="4976227"/>
          <a:ext cx="8588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9" imgW="638050" imgH="447691" progId="Equation.3">
                  <p:embed/>
                </p:oleObj>
              </mc:Choice>
              <mc:Fallback>
                <p:oleObj name="Equation" r:id="rId9" imgW="638050" imgH="447691" progId="Equation.3">
                  <p:embed/>
                  <p:pic>
                    <p:nvPicPr>
                      <p:cNvPr id="3584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1436" y="4976227"/>
                        <a:ext cx="858838" cy="606425"/>
                      </a:xfrm>
                      <a:prstGeom prst="rect">
                        <a:avLst/>
                      </a:prstGeom>
                      <a:solidFill>
                        <a:srgbClr val="808080"/>
                      </a:solidFill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72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Vi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erVision" id="{BA05931E-4894-4E49-A607-430AA92D5EDA}" vid="{61C1CE7B-0AE5-463E-8D42-1DA45DB47EE4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ComputerVision</Template>
  <TotalTime>18252</TotalTime>
  <Words>1505</Words>
  <Application>Microsoft Office PowerPoint</Application>
  <PresentationFormat>On-screen Show (4:3)</PresentationFormat>
  <Paragraphs>275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Calibri</vt:lpstr>
      <vt:lpstr>Arial</vt:lpstr>
      <vt:lpstr>Wingdings</vt:lpstr>
      <vt:lpstr>Symbol</vt:lpstr>
      <vt:lpstr>Times New Roman</vt:lpstr>
      <vt:lpstr>ZapfHumnst Dm BT</vt:lpstr>
      <vt:lpstr>ＭＳ Ｐゴシック</vt:lpstr>
      <vt:lpstr>ZapfHumnst BT</vt:lpstr>
      <vt:lpstr>Verdana</vt:lpstr>
      <vt:lpstr>ComputerVision</vt:lpstr>
      <vt:lpstr>Blank Presentation</vt:lpstr>
      <vt:lpstr>1_Office Theme</vt:lpstr>
      <vt:lpstr>3_Office Theme</vt:lpstr>
      <vt:lpstr>Equation</vt:lpstr>
      <vt:lpstr>Feature Detection and Mapping</vt:lpstr>
      <vt:lpstr>What is a feature?</vt:lpstr>
      <vt:lpstr>What is a feature?</vt:lpstr>
      <vt:lpstr>Harris Corner Detection</vt:lpstr>
      <vt:lpstr>Harris Detector: Mathematics</vt:lpstr>
      <vt:lpstr>PowerPoint Presentation</vt:lpstr>
      <vt:lpstr>Harris Corner Derivation</vt:lpstr>
      <vt:lpstr>Harris Detector: Mathematics</vt:lpstr>
      <vt:lpstr>Other Edge Detectors (Repeat)</vt:lpstr>
      <vt:lpstr>Sobel Edge Detector (Repeat)</vt:lpstr>
      <vt:lpstr>CSE486, Penn SItante tuitive Way to Understand Harris</vt:lpstr>
      <vt:lpstr>CSE486, Penn SEtatexample: Cases and 2D Derivatives</vt:lpstr>
      <vt:lpstr>CSE486, Penn StatePlotting Derivatives as 2D Points</vt:lpstr>
      <vt:lpstr>CSE486, Penn StFateitting Ellipse to each Set of Points</vt:lpstr>
      <vt:lpstr>Classification via Eigenvalues</vt:lpstr>
      <vt:lpstr>Corner Response Measure</vt:lpstr>
      <vt:lpstr>Corner Response Map lambda1</vt:lpstr>
      <vt:lpstr>Corner Response Map</vt:lpstr>
      <vt:lpstr>Let’s try</vt:lpstr>
      <vt:lpstr>Review Edges vs. Corners</vt:lpstr>
      <vt:lpstr>Edges vs. Corners</vt:lpstr>
      <vt:lpstr>Detecting Corners</vt:lpstr>
      <vt:lpstr>Detecting Corners</vt:lpstr>
      <vt:lpstr>Corner Detection Implementation </vt:lpstr>
      <vt:lpstr>cv2.cornerHarris</vt:lpstr>
      <vt:lpstr>SIFT (Scale Invariant Feature Transform)</vt:lpstr>
      <vt:lpstr>Common Variances</vt:lpstr>
      <vt:lpstr>Common Variances</vt:lpstr>
      <vt:lpstr>SIFT (Scale Invariant Feature Transform)</vt:lpstr>
      <vt:lpstr>1 Scale-space Extrema Detection</vt:lpstr>
      <vt:lpstr>1 Scale-space Extrema Detection</vt:lpstr>
      <vt:lpstr>1 Scale-space Extrema Detection</vt:lpstr>
      <vt:lpstr>1 Scale-space Extrema Detection</vt:lpstr>
      <vt:lpstr>2 Keypoint Localization</vt:lpstr>
      <vt:lpstr>2 Keypoint Localization</vt:lpstr>
      <vt:lpstr>3 Orientation Assignment</vt:lpstr>
      <vt:lpstr>Need to improve speed</vt:lpstr>
      <vt:lpstr>Feature distance</vt:lpstr>
      <vt:lpstr>PowerPoint Presentation</vt:lpstr>
      <vt:lpstr>Evaluating the results</vt:lpstr>
      <vt:lpstr>True/false positives</vt:lpstr>
      <vt:lpstr>Evaluating the results</vt:lpstr>
      <vt:lpstr>Evaluating the results</vt:lpstr>
      <vt:lpstr>BRIEF descriptor (BRIEF: Binary Robust Independent Elementary Features)</vt:lpstr>
      <vt:lpstr>PowerPoint Presentation</vt:lpstr>
      <vt:lpstr>Matching Features</vt:lpstr>
      <vt:lpstr>PowerPoint Presentation</vt:lpstr>
    </vt:vector>
  </TitlesOfParts>
  <Company>Princeton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detection and mapping</dc:title>
  <dc:creator>Szymon Rusinkiewicz</dc:creator>
  <cp:lastModifiedBy>Stein, Matthew</cp:lastModifiedBy>
  <cp:revision>134</cp:revision>
  <dcterms:created xsi:type="dcterms:W3CDTF">2002-02-06T01:20:41Z</dcterms:created>
  <dcterms:modified xsi:type="dcterms:W3CDTF">2019-11-12T20:59:46Z</dcterms:modified>
</cp:coreProperties>
</file>